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Lst>
  <p:sldSz cy="5143500" cx="9144000"/>
  <p:notesSz cx="6858000" cy="9144000"/>
  <p:embeddedFontLst>
    <p:embeddedFont>
      <p:font typeface="Oswald Medium"/>
      <p:regular r:id="rId63"/>
      <p:bold r:id="rId64"/>
    </p:embeddedFont>
    <p:embeddedFont>
      <p:font typeface="Oswald Light"/>
      <p:regular r:id="rId65"/>
      <p:bold r:id="rId66"/>
    </p:embeddedFont>
    <p:embeddedFont>
      <p:font typeface="Old Standard TT"/>
      <p:regular r:id="rId67"/>
      <p:bold r:id="rId68"/>
      <p:italic r:id="rId69"/>
    </p:embeddedFont>
    <p:embeddedFont>
      <p:font typeface="Oswald"/>
      <p:regular r:id="rId70"/>
      <p:bold r:id="rId71"/>
    </p:embeddedFont>
    <p:embeddedFont>
      <p:font typeface="Roboto Mono"/>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obotoMono-bold.fntdata"/><Relationship Id="rId72" Type="http://schemas.openxmlformats.org/officeDocument/2006/relationships/font" Target="fonts/RobotoMono-regular.fntdata"/><Relationship Id="rId31" Type="http://schemas.openxmlformats.org/officeDocument/2006/relationships/slide" Target="slides/slide26.xml"/><Relationship Id="rId75" Type="http://schemas.openxmlformats.org/officeDocument/2006/relationships/font" Target="fonts/RobotoMono-boldItalic.fntdata"/><Relationship Id="rId30" Type="http://schemas.openxmlformats.org/officeDocument/2006/relationships/slide" Target="slides/slide25.xml"/><Relationship Id="rId74" Type="http://schemas.openxmlformats.org/officeDocument/2006/relationships/font" Target="fonts/RobotoMono-italic.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Oswald-bold.fntdata"/><Relationship Id="rId70" Type="http://schemas.openxmlformats.org/officeDocument/2006/relationships/font" Target="fonts/Oswald-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OswaldMedium-bold.fntdata"/><Relationship Id="rId63" Type="http://schemas.openxmlformats.org/officeDocument/2006/relationships/font" Target="fonts/OswaldMedium-regular.fntdata"/><Relationship Id="rId22" Type="http://schemas.openxmlformats.org/officeDocument/2006/relationships/slide" Target="slides/slide17.xml"/><Relationship Id="rId66" Type="http://schemas.openxmlformats.org/officeDocument/2006/relationships/font" Target="fonts/OswaldLight-bold.fntdata"/><Relationship Id="rId21" Type="http://schemas.openxmlformats.org/officeDocument/2006/relationships/slide" Target="slides/slide16.xml"/><Relationship Id="rId65" Type="http://schemas.openxmlformats.org/officeDocument/2006/relationships/font" Target="fonts/OswaldLight-regular.fntdata"/><Relationship Id="rId24" Type="http://schemas.openxmlformats.org/officeDocument/2006/relationships/slide" Target="slides/slide19.xml"/><Relationship Id="rId68" Type="http://schemas.openxmlformats.org/officeDocument/2006/relationships/font" Target="fonts/OldStandardTT-bold.fntdata"/><Relationship Id="rId23" Type="http://schemas.openxmlformats.org/officeDocument/2006/relationships/slide" Target="slides/slide18.xml"/><Relationship Id="rId67" Type="http://schemas.openxmlformats.org/officeDocument/2006/relationships/font" Target="fonts/OldStandardTT-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OldStandardTT-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463169e6d4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463169e6d4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463169e6d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463169e6d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463169e6d4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463169e6d4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463169e6d4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463169e6d4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463169e6d4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463169e6d4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3e3d72e8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3e3d72e8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Stephan organiza una reunión con el equipo para revisar qué tareas están completas y cuáles están atrasadas. Él actualiza la carta Gantt y se asegura de que todos sepan lo que deben hacer esta semana.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3e3d72e83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3e3d72e83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Reinaldo y Byron dibujan en Packet Tracer una red con tres routers, dos switches y varios computadores. Deciden qué IPs usará cada dispositivo y cómo se van a conectar entre sí.</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3e3d72e83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3e3d72e83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Nicolás y Matías configuran en Packet Tracer las IPs y los routers que propusieron Reinaldo y Byron. Luego prueban si los computadores pueden comunicarse entre ellos con un ping.</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3e3d72e83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3e3d72e83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Bastián y Williams escriben un informe con imágenes del diseño de la red, comandos que usaron para configurarla y explican los resultados de las pruebas. Lo hacen claro y ordenado para que otros lo puedan entender fácilmente.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3e3d72e83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3e3d72e83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Benjamín revisa si hay fallas de seguridad, como contraseñas débiles en los routers o dispositivos sin protección. Luego propone cómo solucionarlo, por ejemplo, cambiando configuraciones o agregando filtros.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463169e6d4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463169e6d4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463169e6d4_2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463169e6d4_2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463169e6d4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463169e6d4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463169e6d4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463169e6d4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463169e6d4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463169e6d4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463169e6d4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463169e6d4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463169e6d4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463169e6d4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463169e6d4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463169e6d4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463169e6d4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463169e6d4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463169e6d4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463169e6d4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463169e6d4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463169e6d4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463169e6d4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463169e6d4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463169e6d4_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463169e6d4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463169e6d4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463169e6d4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463169e6d4_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463169e6d4_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4aa36bbd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4aa36bbd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4a3670f142_7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4a3670f142_7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4a3670f142_7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4a3670f142_7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4c75add2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34c75add2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4a41078e2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34a41078e2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4a41078e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34a41078e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4a41078e2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34a41078e2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Una de las fases esenciales es la </a:t>
            </a:r>
            <a:r>
              <a:rPr b="1" lang="es">
                <a:solidFill>
                  <a:schemeClr val="dk1"/>
                </a:solidFill>
              </a:rPr>
              <a:t>autenticación</a:t>
            </a:r>
            <a:r>
              <a:rPr lang="es">
                <a:solidFill>
                  <a:schemeClr val="dk1"/>
                </a:solidFill>
              </a:rPr>
              <a:t>, en la que el cliente envía un </a:t>
            </a:r>
            <a:r>
              <a:rPr b="1" lang="es">
                <a:solidFill>
                  <a:schemeClr val="dk1"/>
                </a:solidFill>
              </a:rPr>
              <a:t>nombre de usuario</a:t>
            </a:r>
            <a:r>
              <a:rPr lang="es">
                <a:solidFill>
                  <a:schemeClr val="dk1"/>
                </a:solidFill>
              </a:rPr>
              <a:t> y una </a:t>
            </a:r>
            <a:r>
              <a:rPr b="1" lang="es">
                <a:solidFill>
                  <a:schemeClr val="dk1"/>
                </a:solidFill>
              </a:rPr>
              <a:t>contraseña</a:t>
            </a:r>
            <a:r>
              <a:rPr lang="es">
                <a:solidFill>
                  <a:schemeClr val="dk1"/>
                </a:solidFill>
              </a:rPr>
              <a:t> al servidor para iniciar sesión. Durante el análisis de tráfico con Wireshark, observamos cómo se realiza la autenticación en el protocolo FTP. En la captura se puede ver claramente el envío del usuario y la contraseña en texto claro, a través de los comandos USER y PASS. Esto coincide con lo que indica el RFC 959, que define cómo funciona FTP y deja en evidencia que no incluye mecanismos de cifrado por defecto. Este contraste entre la captura y el RFC nos permite identificar una vulnerabilidad importante en la autenticación de FTP, lo que refuerza la importancia de analizar los protocolos desde la teoría y la práctica.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463169e6d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463169e6d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4a41078e2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4a41078e2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4a41078e2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4a41078e2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4a41078e22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4a41078e2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En Wireshark, FTP aparece dividido en dos flujos: el canal de control (</a:t>
            </a:r>
            <a:r>
              <a:rPr lang="es">
                <a:solidFill>
                  <a:srgbClr val="188038"/>
                </a:solidFill>
                <a:latin typeface="Roboto Mono"/>
                <a:ea typeface="Roboto Mono"/>
                <a:cs typeface="Roboto Mono"/>
                <a:sym typeface="Roboto Mono"/>
              </a:rPr>
              <a:t>ftp</a:t>
            </a:r>
            <a:r>
              <a:rPr lang="es">
                <a:solidFill>
                  <a:schemeClr val="dk1"/>
                </a:solidFill>
              </a:rPr>
              <a:t>), que se comunica por el puerto 21 y contiene los comandos y respuestas, y el canal de datos (</a:t>
            </a:r>
            <a:r>
              <a:rPr lang="es">
                <a:solidFill>
                  <a:srgbClr val="188038"/>
                </a:solidFill>
                <a:latin typeface="Roboto Mono"/>
                <a:ea typeface="Roboto Mono"/>
                <a:cs typeface="Roboto Mono"/>
                <a:sym typeface="Roboto Mono"/>
              </a:rPr>
              <a:t>ftp-data</a:t>
            </a:r>
            <a:r>
              <a:rPr lang="es">
                <a:solidFill>
                  <a:schemeClr val="dk1"/>
                </a:solidFill>
              </a:rPr>
              <a:t>), que se encarga de transferir los archivos. Este modelo de dos canales se puede visualizar claramente en el diagrama del RFC 959, que muestra cómo el PI y el DTP trabajan por separado tanto en el cliente como en el servidor.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s">
                <a:solidFill>
                  <a:schemeClr val="dk1"/>
                </a:solidFill>
              </a:rPr>
              <a:t>¿Qué muestra el diagrama?</a:t>
            </a:r>
            <a:endParaRPr>
              <a:solidFill>
                <a:schemeClr val="dk1"/>
              </a:solidFill>
            </a:endParaRPr>
          </a:p>
          <a:p>
            <a:pPr indent="0" lvl="0" marL="0" rtl="0" algn="l">
              <a:spcBef>
                <a:spcPts val="0"/>
              </a:spcBef>
              <a:spcAft>
                <a:spcPts val="0"/>
              </a:spcAft>
              <a:buNone/>
            </a:pPr>
            <a:r>
              <a:rPr lang="es">
                <a:solidFill>
                  <a:schemeClr val="dk1"/>
                </a:solidFill>
              </a:rPr>
              <a:t>Este es el modelo de arquitectura de FTP según el RFC 959, donde se distinguen dos componentes principales en cada extremo:</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s">
                <a:solidFill>
                  <a:schemeClr val="dk1"/>
                </a:solidFill>
              </a:rPr>
              <a:t>1. PI (Protocol Interpreter):</a:t>
            </a:r>
            <a:endParaRPr>
              <a:solidFill>
                <a:schemeClr val="dk1"/>
              </a:solidFill>
            </a:endParaRPr>
          </a:p>
          <a:p>
            <a:pPr indent="0" lvl="0" marL="0" rtl="0" algn="l">
              <a:spcBef>
                <a:spcPts val="0"/>
              </a:spcBef>
              <a:spcAft>
                <a:spcPts val="0"/>
              </a:spcAft>
              <a:buNone/>
            </a:pPr>
            <a:r>
              <a:rPr lang="es">
                <a:solidFill>
                  <a:schemeClr val="dk1"/>
                </a:solidFill>
              </a:rPr>
              <a:t>Maneja los comandos y respuestas FTP.</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s">
                <a:solidFill>
                  <a:schemeClr val="dk1"/>
                </a:solidFill>
              </a:rPr>
              <a:t>Por ejemplo: USER, PASS, LIST, RETR, etc.</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s">
                <a:solidFill>
                  <a:schemeClr val="dk1"/>
                </a:solidFill>
              </a:rPr>
              <a:t>Este canal de comunicación va por el puerto 21 (control).</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s">
                <a:solidFill>
                  <a:schemeClr val="dk1"/>
                </a:solidFill>
              </a:rPr>
              <a:t>En Wireshark se muestra como ftp.</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s">
                <a:solidFill>
                  <a:schemeClr val="dk1"/>
                </a:solidFill>
              </a:rPr>
              <a:t>2. DTP (Data Transfer Process):</a:t>
            </a:r>
            <a:endParaRPr>
              <a:solidFill>
                <a:schemeClr val="dk1"/>
              </a:solidFill>
            </a:endParaRPr>
          </a:p>
          <a:p>
            <a:pPr indent="0" lvl="0" marL="0" rtl="0" algn="l">
              <a:spcBef>
                <a:spcPts val="0"/>
              </a:spcBef>
              <a:spcAft>
                <a:spcPts val="0"/>
              </a:spcAft>
              <a:buNone/>
            </a:pPr>
            <a:r>
              <a:rPr lang="es">
                <a:solidFill>
                  <a:schemeClr val="dk1"/>
                </a:solidFill>
              </a:rPr>
              <a:t>Maneja la transferencia real de datos (archivos, listados, etc).</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s">
                <a:solidFill>
                  <a:schemeClr val="dk1"/>
                </a:solidFill>
              </a:rPr>
              <a:t>Usa otro puerto, normalmente el 20 (pero no siempre, depende si es activo o pasivo).</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s">
                <a:solidFill>
                  <a:schemeClr val="dk1"/>
                </a:solidFill>
              </a:rPr>
              <a:t>En Wireshark se muestra como ftp-data.</a:t>
            </a:r>
            <a:endParaRPr>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34a41078e22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34a41078e22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
                <a:solidFill>
                  <a:schemeClr val="dk1"/>
                </a:solidFill>
              </a:rPr>
              <a:t>En esta captura de tráfico, observamos cómo el protocolo FTP interactúa directamente con </a:t>
            </a:r>
            <a:r>
              <a:rPr b="1" lang="es">
                <a:solidFill>
                  <a:schemeClr val="dk1"/>
                </a:solidFill>
              </a:rPr>
              <a:t>TCP</a:t>
            </a:r>
            <a:r>
              <a:rPr lang="es">
                <a:solidFill>
                  <a:schemeClr val="dk1"/>
                </a:solidFill>
              </a:rPr>
              <a:t>, que es su protocolo de transporte subyacente.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s">
                <a:solidFill>
                  <a:schemeClr val="dk1"/>
                </a:solidFill>
              </a:rPr>
              <a:t>Por ejemplo, antes de cada comando FTP, hay un paquete TCP que actúa como ACK (acknowledgement), lo cual es una función esencial de TCP: garantizar la entrega confiable y ordenada de los datos.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s">
                <a:solidFill>
                  <a:schemeClr val="dk1"/>
                </a:solidFill>
              </a:rPr>
              <a:t>A lo largo del tráfico se puede ver cómo los comandos como </a:t>
            </a:r>
            <a:r>
              <a:rPr lang="es">
                <a:solidFill>
                  <a:srgbClr val="188038"/>
                </a:solidFill>
                <a:latin typeface="Roboto Mono"/>
                <a:ea typeface="Roboto Mono"/>
                <a:cs typeface="Roboto Mono"/>
                <a:sym typeface="Roboto Mono"/>
              </a:rPr>
              <a:t>USER</a:t>
            </a:r>
            <a:r>
              <a:rPr lang="es">
                <a:solidFill>
                  <a:schemeClr val="dk1"/>
                </a:solidFill>
              </a:rPr>
              <a:t>, </a:t>
            </a:r>
            <a:r>
              <a:rPr lang="es">
                <a:solidFill>
                  <a:srgbClr val="188038"/>
                </a:solidFill>
                <a:latin typeface="Roboto Mono"/>
                <a:ea typeface="Roboto Mono"/>
                <a:cs typeface="Roboto Mono"/>
                <a:sym typeface="Roboto Mono"/>
              </a:rPr>
              <a:t>PASS</a:t>
            </a:r>
            <a:r>
              <a:rPr lang="es">
                <a:solidFill>
                  <a:schemeClr val="dk1"/>
                </a:solidFill>
              </a:rPr>
              <a:t>, </a:t>
            </a:r>
            <a:r>
              <a:rPr lang="es">
                <a:solidFill>
                  <a:srgbClr val="188038"/>
                </a:solidFill>
                <a:latin typeface="Roboto Mono"/>
                <a:ea typeface="Roboto Mono"/>
                <a:cs typeface="Roboto Mono"/>
                <a:sym typeface="Roboto Mono"/>
              </a:rPr>
              <a:t>RETR</a:t>
            </a:r>
            <a:r>
              <a:rPr lang="es">
                <a:solidFill>
                  <a:schemeClr val="dk1"/>
                </a:solidFill>
              </a:rPr>
              <a:t> o </a:t>
            </a:r>
            <a:r>
              <a:rPr lang="es">
                <a:solidFill>
                  <a:srgbClr val="188038"/>
                </a:solidFill>
                <a:latin typeface="Roboto Mono"/>
                <a:ea typeface="Roboto Mono"/>
                <a:cs typeface="Roboto Mono"/>
                <a:sym typeface="Roboto Mono"/>
              </a:rPr>
              <a:t>TYPE A</a:t>
            </a:r>
            <a:r>
              <a:rPr lang="es">
                <a:solidFill>
                  <a:schemeClr val="dk1"/>
                </a:solidFill>
              </a:rPr>
              <a:t> se envían usando esta conexión establecida por TCP.</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s">
                <a:solidFill>
                  <a:schemeClr val="dk1"/>
                </a:solidFill>
              </a:rPr>
              <a:t>Además, cuando se hace la solicitud de transferencia de archivo (</a:t>
            </a:r>
            <a:r>
              <a:rPr lang="es">
                <a:solidFill>
                  <a:srgbClr val="188038"/>
                </a:solidFill>
                <a:latin typeface="Roboto Mono"/>
                <a:ea typeface="Roboto Mono"/>
                <a:cs typeface="Roboto Mono"/>
                <a:sym typeface="Roboto Mono"/>
              </a:rPr>
              <a:t>RETR Envía_me_por_FTP.txt.txt</a:t>
            </a:r>
            <a:r>
              <a:rPr lang="es">
                <a:solidFill>
                  <a:schemeClr val="dk1"/>
                </a:solidFill>
              </a:rPr>
              <a:t>), el servidor responde con el código 150 indicando que se va a iniciar una transferencia de datos. Esta transferencia no se hace por el mismo canal, sino que se abre </a:t>
            </a:r>
            <a:r>
              <a:rPr b="1" lang="es">
                <a:solidFill>
                  <a:schemeClr val="dk1"/>
                </a:solidFill>
              </a:rPr>
              <a:t>una segunda conexión TCP dedicada al canal de datos</a:t>
            </a:r>
            <a:r>
              <a:rPr lang="es">
                <a:solidFill>
                  <a:schemeClr val="dk1"/>
                </a:solidFill>
              </a:rPr>
              <a:t>, lo que se conoce como </a:t>
            </a:r>
            <a:r>
              <a:rPr b="1" lang="es">
                <a:solidFill>
                  <a:schemeClr val="dk1"/>
                </a:solidFill>
              </a:rPr>
              <a:t>modo activo o pasivo en FTP</a:t>
            </a:r>
            <a:r>
              <a:rPr lang="es">
                <a:solidFill>
                  <a:schemeClr val="dk1"/>
                </a:solidFill>
              </a:rPr>
              <a:t>, dependiendo de quién inicia la conexión.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s">
                <a:solidFill>
                  <a:schemeClr val="dk1"/>
                </a:solidFill>
              </a:rPr>
              <a:t>En este caso, al usar el comando </a:t>
            </a:r>
            <a:r>
              <a:rPr lang="es">
                <a:solidFill>
                  <a:srgbClr val="188038"/>
                </a:solidFill>
                <a:latin typeface="Roboto Mono"/>
                <a:ea typeface="Roboto Mono"/>
                <a:cs typeface="Roboto Mono"/>
                <a:sym typeface="Roboto Mono"/>
              </a:rPr>
              <a:t>PASV</a:t>
            </a:r>
            <a:r>
              <a:rPr lang="es">
                <a:solidFill>
                  <a:schemeClr val="dk1"/>
                </a:solidFill>
              </a:rPr>
              <a:t>, el cliente le pide al servidor que abra un puerto para la transferencia de datos, como vemos en el mensaje </a:t>
            </a:r>
            <a:r>
              <a:rPr lang="es">
                <a:solidFill>
                  <a:srgbClr val="188038"/>
                </a:solidFill>
                <a:latin typeface="Roboto Mono"/>
                <a:ea typeface="Roboto Mono"/>
                <a:cs typeface="Roboto Mono"/>
                <a:sym typeface="Roboto Mono"/>
              </a:rPr>
              <a:t>227 Entering Passive Mode</a:t>
            </a:r>
            <a:r>
              <a:rPr lang="es">
                <a:solidFill>
                  <a:schemeClr val="dk1"/>
                </a:solidFill>
              </a:rPr>
              <a:t>. Esto demuestra claramente cómo FTP </a:t>
            </a:r>
            <a:r>
              <a:rPr b="1" lang="es">
                <a:solidFill>
                  <a:schemeClr val="dk1"/>
                </a:solidFill>
              </a:rPr>
              <a:t>utiliza múltiples conexiones TCP</a:t>
            </a:r>
            <a:r>
              <a:rPr lang="es">
                <a:solidFill>
                  <a:schemeClr val="dk1"/>
                </a:solidFill>
              </a:rPr>
              <a:t> para separar el canal de control del canal de datos.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s">
                <a:solidFill>
                  <a:schemeClr val="dk1"/>
                </a:solidFill>
              </a:rPr>
              <a:t>También es importante señalar que no se observa tráfico UDP, ya que FTP </a:t>
            </a:r>
            <a:r>
              <a:rPr b="1" lang="es">
                <a:solidFill>
                  <a:schemeClr val="dk1"/>
                </a:solidFill>
              </a:rPr>
              <a:t>no lo utiliza</a:t>
            </a:r>
            <a:r>
              <a:rPr lang="es">
                <a:solidFill>
                  <a:schemeClr val="dk1"/>
                </a:solidFill>
              </a:rPr>
              <a:t>, debido a que UDP no garantiza entrega ni orden, lo cual es crítico para un protocolo como FTP que transfiere archivos.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34a41078e2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34a41078e2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34a41078e22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34a41078e22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34a41078e22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34a41078e22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s">
                <a:solidFill>
                  <a:schemeClr val="dk1"/>
                </a:solidFill>
              </a:rPr>
              <a:t>Paquete 6: </a:t>
            </a:r>
            <a:r>
              <a:rPr lang="es">
                <a:solidFill>
                  <a:srgbClr val="188038"/>
                </a:solidFill>
                <a:latin typeface="Roboto Mono"/>
                <a:ea typeface="Roboto Mono"/>
                <a:cs typeface="Roboto Mono"/>
                <a:sym typeface="Roboto Mono"/>
              </a:rPr>
              <a:t>Request: AUTH TLS</a:t>
            </a:r>
            <a:br>
              <a:rPr lang="es">
                <a:solidFill>
                  <a:srgbClr val="188038"/>
                </a:solidFill>
                <a:latin typeface="Roboto Mono"/>
                <a:ea typeface="Roboto Mono"/>
                <a:cs typeface="Roboto Mono"/>
                <a:sym typeface="Roboto Mono"/>
              </a:rPr>
            </a:br>
            <a:endParaRPr>
              <a:solidFill>
                <a:srgbClr val="188038"/>
              </a:solidFill>
              <a:latin typeface="Roboto Mono"/>
              <a:ea typeface="Roboto Mono"/>
              <a:cs typeface="Roboto Mono"/>
              <a:sym typeface="Roboto Mono"/>
            </a:endParaRPr>
          </a:p>
          <a:p>
            <a:pPr indent="-298450" lvl="0" marL="457200" rtl="0" algn="l">
              <a:lnSpc>
                <a:spcPct val="115000"/>
              </a:lnSpc>
              <a:spcBef>
                <a:spcPts val="0"/>
              </a:spcBef>
              <a:spcAft>
                <a:spcPts val="0"/>
              </a:spcAft>
              <a:buClr>
                <a:schemeClr val="dk1"/>
              </a:buClr>
              <a:buSzPts val="1100"/>
              <a:buChar char="●"/>
            </a:pPr>
            <a:r>
              <a:rPr lang="es">
                <a:solidFill>
                  <a:schemeClr val="dk1"/>
                </a:solidFill>
              </a:rPr>
              <a:t>Paquete 8: </a:t>
            </a:r>
            <a:r>
              <a:rPr lang="es">
                <a:solidFill>
                  <a:srgbClr val="188038"/>
                </a:solidFill>
                <a:latin typeface="Roboto Mono"/>
                <a:ea typeface="Roboto Mono"/>
                <a:cs typeface="Roboto Mono"/>
                <a:sym typeface="Roboto Mono"/>
              </a:rPr>
              <a:t>Response: 234 Using authentication type TLS</a:t>
            </a:r>
            <a:br>
              <a:rPr lang="es">
                <a:solidFill>
                  <a:srgbClr val="188038"/>
                </a:solidFill>
                <a:latin typeface="Roboto Mono"/>
                <a:ea typeface="Roboto Mono"/>
                <a:cs typeface="Roboto Mono"/>
                <a:sym typeface="Roboto Mono"/>
              </a:rPr>
            </a:br>
            <a:endParaRPr>
              <a:solidFill>
                <a:srgbClr val="188038"/>
              </a:solidFill>
              <a:latin typeface="Roboto Mono"/>
              <a:ea typeface="Roboto Mono"/>
              <a:cs typeface="Roboto Mono"/>
              <a:sym typeface="Roboto Mono"/>
            </a:endParaRPr>
          </a:p>
          <a:p>
            <a:pPr indent="-298450" lvl="0" marL="457200" rtl="0" algn="l">
              <a:lnSpc>
                <a:spcPct val="115000"/>
              </a:lnSpc>
              <a:spcBef>
                <a:spcPts val="0"/>
              </a:spcBef>
              <a:spcAft>
                <a:spcPts val="0"/>
              </a:spcAft>
              <a:buClr>
                <a:schemeClr val="dk1"/>
              </a:buClr>
              <a:buSzPts val="1100"/>
              <a:buChar char="●"/>
            </a:pPr>
            <a:r>
              <a:rPr lang="es">
                <a:solidFill>
                  <a:schemeClr val="dk1"/>
                </a:solidFill>
              </a:rPr>
              <a:t>Desde el paquete 10 en adelante: comienza el </a:t>
            </a:r>
            <a:r>
              <a:rPr b="1" lang="es">
                <a:solidFill>
                  <a:schemeClr val="dk1"/>
                </a:solidFill>
              </a:rPr>
              <a:t>Handshake TLSv1.3</a:t>
            </a:r>
            <a:br>
              <a:rPr b="1" lang="es">
                <a:solidFill>
                  <a:schemeClr val="dk1"/>
                </a:solidFill>
              </a:rPr>
            </a:b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s">
                <a:solidFill>
                  <a:schemeClr val="dk1"/>
                </a:solidFill>
              </a:rPr>
              <a:t>Una vez que empieza TLS, </a:t>
            </a:r>
            <a:r>
              <a:rPr b="1" lang="es">
                <a:solidFill>
                  <a:schemeClr val="dk1"/>
                </a:solidFill>
              </a:rPr>
              <a:t>todos los comandos FTP viajan cifrados</a:t>
            </a:r>
            <a:r>
              <a:rPr lang="es">
                <a:solidFill>
                  <a:schemeClr val="dk1"/>
                </a:solidFill>
              </a:rPr>
              <a:t>, incluidos </a:t>
            </a:r>
            <a:r>
              <a:rPr lang="es">
                <a:solidFill>
                  <a:srgbClr val="188038"/>
                </a:solidFill>
                <a:latin typeface="Roboto Mono"/>
                <a:ea typeface="Roboto Mono"/>
                <a:cs typeface="Roboto Mono"/>
                <a:sym typeface="Roboto Mono"/>
              </a:rPr>
              <a:t>USER</a:t>
            </a:r>
            <a:r>
              <a:rPr lang="es">
                <a:solidFill>
                  <a:schemeClr val="dk1"/>
                </a:solidFill>
              </a:rPr>
              <a:t> y </a:t>
            </a:r>
            <a:r>
              <a:rPr lang="es">
                <a:solidFill>
                  <a:srgbClr val="188038"/>
                </a:solidFill>
                <a:latin typeface="Roboto Mono"/>
                <a:ea typeface="Roboto Mono"/>
                <a:cs typeface="Roboto Mono"/>
                <a:sym typeface="Roboto Mono"/>
              </a:rPr>
              <a:t>PASS</a:t>
            </a:r>
            <a:r>
              <a:rPr lang="es">
                <a:solidFill>
                  <a:schemeClr val="dk1"/>
                </a:solidFill>
              </a:rPr>
              <a:t>, por eso </a:t>
            </a:r>
            <a:r>
              <a:rPr b="1" lang="es">
                <a:solidFill>
                  <a:schemeClr val="dk1"/>
                </a:solidFill>
              </a:rPr>
              <a:t>no se pueden ver en texto claro</a:t>
            </a:r>
            <a:r>
              <a:rPr lang="es">
                <a:solidFill>
                  <a:schemeClr val="dk1"/>
                </a:solidFill>
              </a:rPr>
              <a:t>.</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4a41078e22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34a41078e22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s">
                <a:solidFill>
                  <a:schemeClr val="dk1"/>
                </a:solidFill>
              </a:rPr>
              <a:t>Paquete 6: </a:t>
            </a:r>
            <a:r>
              <a:rPr lang="es">
                <a:solidFill>
                  <a:srgbClr val="188038"/>
                </a:solidFill>
                <a:latin typeface="Roboto Mono"/>
                <a:ea typeface="Roboto Mono"/>
                <a:cs typeface="Roboto Mono"/>
                <a:sym typeface="Roboto Mono"/>
              </a:rPr>
              <a:t>Request: AUTH TLS</a:t>
            </a:r>
            <a:br>
              <a:rPr lang="es">
                <a:solidFill>
                  <a:srgbClr val="188038"/>
                </a:solidFill>
                <a:latin typeface="Roboto Mono"/>
                <a:ea typeface="Roboto Mono"/>
                <a:cs typeface="Roboto Mono"/>
                <a:sym typeface="Roboto Mono"/>
              </a:rPr>
            </a:br>
            <a:endParaRPr>
              <a:solidFill>
                <a:srgbClr val="188038"/>
              </a:solidFill>
              <a:latin typeface="Roboto Mono"/>
              <a:ea typeface="Roboto Mono"/>
              <a:cs typeface="Roboto Mono"/>
              <a:sym typeface="Roboto Mono"/>
            </a:endParaRPr>
          </a:p>
          <a:p>
            <a:pPr indent="-298450" lvl="0" marL="457200" rtl="0" algn="l">
              <a:lnSpc>
                <a:spcPct val="115000"/>
              </a:lnSpc>
              <a:spcBef>
                <a:spcPts val="0"/>
              </a:spcBef>
              <a:spcAft>
                <a:spcPts val="0"/>
              </a:spcAft>
              <a:buClr>
                <a:schemeClr val="dk1"/>
              </a:buClr>
              <a:buSzPts val="1100"/>
              <a:buChar char="●"/>
            </a:pPr>
            <a:r>
              <a:rPr lang="es">
                <a:solidFill>
                  <a:schemeClr val="dk1"/>
                </a:solidFill>
              </a:rPr>
              <a:t>Paquete 8: </a:t>
            </a:r>
            <a:r>
              <a:rPr lang="es">
                <a:solidFill>
                  <a:srgbClr val="188038"/>
                </a:solidFill>
                <a:latin typeface="Roboto Mono"/>
                <a:ea typeface="Roboto Mono"/>
                <a:cs typeface="Roboto Mono"/>
                <a:sym typeface="Roboto Mono"/>
              </a:rPr>
              <a:t>Response: 234 Using authentication type TLS</a:t>
            </a:r>
            <a:br>
              <a:rPr lang="es">
                <a:solidFill>
                  <a:srgbClr val="188038"/>
                </a:solidFill>
                <a:latin typeface="Roboto Mono"/>
                <a:ea typeface="Roboto Mono"/>
                <a:cs typeface="Roboto Mono"/>
                <a:sym typeface="Roboto Mono"/>
              </a:rPr>
            </a:br>
            <a:endParaRPr>
              <a:solidFill>
                <a:srgbClr val="188038"/>
              </a:solidFill>
              <a:latin typeface="Roboto Mono"/>
              <a:ea typeface="Roboto Mono"/>
              <a:cs typeface="Roboto Mono"/>
              <a:sym typeface="Roboto Mono"/>
            </a:endParaRPr>
          </a:p>
          <a:p>
            <a:pPr indent="-298450" lvl="0" marL="457200" rtl="0" algn="l">
              <a:lnSpc>
                <a:spcPct val="115000"/>
              </a:lnSpc>
              <a:spcBef>
                <a:spcPts val="0"/>
              </a:spcBef>
              <a:spcAft>
                <a:spcPts val="0"/>
              </a:spcAft>
              <a:buClr>
                <a:schemeClr val="dk1"/>
              </a:buClr>
              <a:buSzPts val="1100"/>
              <a:buChar char="●"/>
            </a:pPr>
            <a:r>
              <a:rPr lang="es">
                <a:solidFill>
                  <a:schemeClr val="dk1"/>
                </a:solidFill>
              </a:rPr>
              <a:t>Desde el paquete 10 en adelante: comienza el </a:t>
            </a:r>
            <a:r>
              <a:rPr b="1" lang="es">
                <a:solidFill>
                  <a:schemeClr val="dk1"/>
                </a:solidFill>
              </a:rPr>
              <a:t>Handshake TLSv1.3</a:t>
            </a:r>
            <a:br>
              <a:rPr b="1" lang="es">
                <a:solidFill>
                  <a:schemeClr val="dk1"/>
                </a:solidFill>
              </a:rPr>
            </a:br>
            <a:endParaRPr b="1">
              <a:solidFill>
                <a:schemeClr val="dk1"/>
              </a:solidFill>
            </a:endParaRPr>
          </a:p>
          <a:p>
            <a:pPr indent="0" lvl="0" marL="0" rtl="0" algn="l">
              <a:lnSpc>
                <a:spcPct val="115000"/>
              </a:lnSpc>
              <a:spcBef>
                <a:spcPts val="1200"/>
              </a:spcBef>
              <a:spcAft>
                <a:spcPts val="0"/>
              </a:spcAft>
              <a:buNone/>
            </a:pPr>
            <a:r>
              <a:rPr lang="es">
                <a:solidFill>
                  <a:schemeClr val="dk1"/>
                </a:solidFill>
              </a:rPr>
              <a:t>Una vez que empieza TLS, </a:t>
            </a:r>
            <a:r>
              <a:rPr b="1" lang="es">
                <a:solidFill>
                  <a:schemeClr val="dk1"/>
                </a:solidFill>
              </a:rPr>
              <a:t>todos los comandos FTP viajan cifrados</a:t>
            </a:r>
            <a:r>
              <a:rPr lang="es">
                <a:solidFill>
                  <a:schemeClr val="dk1"/>
                </a:solidFill>
              </a:rPr>
              <a:t>, incluidos </a:t>
            </a:r>
            <a:r>
              <a:rPr lang="es">
                <a:solidFill>
                  <a:srgbClr val="188038"/>
                </a:solidFill>
                <a:latin typeface="Roboto Mono"/>
                <a:ea typeface="Roboto Mono"/>
                <a:cs typeface="Roboto Mono"/>
                <a:sym typeface="Roboto Mono"/>
              </a:rPr>
              <a:t>USER</a:t>
            </a:r>
            <a:r>
              <a:rPr lang="es">
                <a:solidFill>
                  <a:schemeClr val="dk1"/>
                </a:solidFill>
              </a:rPr>
              <a:t> y </a:t>
            </a:r>
            <a:r>
              <a:rPr lang="es">
                <a:solidFill>
                  <a:srgbClr val="188038"/>
                </a:solidFill>
                <a:latin typeface="Roboto Mono"/>
                <a:ea typeface="Roboto Mono"/>
                <a:cs typeface="Roboto Mono"/>
                <a:sym typeface="Roboto Mono"/>
              </a:rPr>
              <a:t>PASS</a:t>
            </a:r>
            <a:r>
              <a:rPr lang="es">
                <a:solidFill>
                  <a:schemeClr val="dk1"/>
                </a:solidFill>
              </a:rPr>
              <a:t>, por eso </a:t>
            </a:r>
            <a:r>
              <a:rPr b="1" lang="es">
                <a:solidFill>
                  <a:schemeClr val="dk1"/>
                </a:solidFill>
              </a:rPr>
              <a:t>no se pueden ver en texto claro</a:t>
            </a:r>
            <a:r>
              <a:rPr lang="es">
                <a:solidFill>
                  <a:schemeClr val="dk1"/>
                </a:solidFill>
              </a:rPr>
              <a:t>.</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34a41078e22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34a41078e22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4aa36bbd5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34aa36bbd5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463169e6d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463169e6d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34a3670f14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34a3670f14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34a3670f14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34a3670f14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34a3670f14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34a3670f14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34aa36bbd5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34aa36bbd5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4aa36bbd5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34aa36bbd5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34aa36bbd5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34aa36bbd5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3463169e6d4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3463169e6d4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3463169e6d4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3463169e6d4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463169e6d4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463169e6d4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463169e6d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463169e6d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463169e6d4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463169e6d4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463169e6d4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463169e6d4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500">
        <p:push/>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8.png"/><Relationship Id="rId5" Type="http://schemas.openxmlformats.org/officeDocument/2006/relationships/image" Target="../media/image12.png"/><Relationship Id="rId6" Type="http://schemas.openxmlformats.org/officeDocument/2006/relationships/image" Target="../media/image20.png"/><Relationship Id="rId7"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5.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7.png"/><Relationship Id="rId4" Type="http://schemas.openxmlformats.org/officeDocument/2006/relationships/image" Target="../media/image24.png"/><Relationship Id="rId5" Type="http://schemas.openxmlformats.org/officeDocument/2006/relationships/image" Target="../media/image38.png"/><Relationship Id="rId6" Type="http://schemas.openxmlformats.org/officeDocument/2006/relationships/image" Target="../media/image28.png"/><Relationship Id="rId7"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0.png"/><Relationship Id="rId4" Type="http://schemas.openxmlformats.org/officeDocument/2006/relationships/image" Target="../media/image33.png"/><Relationship Id="rId5"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9.png"/><Relationship Id="rId4" Type="http://schemas.openxmlformats.org/officeDocument/2006/relationships/image" Target="../media/image26.png"/><Relationship Id="rId5"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4.png"/><Relationship Id="rId4" Type="http://schemas.openxmlformats.org/officeDocument/2006/relationships/image" Target="../media/image3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4.png"/><Relationship Id="rId4" Type="http://schemas.openxmlformats.org/officeDocument/2006/relationships/image" Target="../media/image37.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4.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7.png"/><Relationship Id="rId4" Type="http://schemas.openxmlformats.org/officeDocument/2006/relationships/image" Target="../media/image51.png"/><Relationship Id="rId5" Type="http://schemas.openxmlformats.org/officeDocument/2006/relationships/image" Target="../media/image44.png"/><Relationship Id="rId6" Type="http://schemas.openxmlformats.org/officeDocument/2006/relationships/image" Target="../media/image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63.png"/><Relationship Id="rId4" Type="http://schemas.openxmlformats.org/officeDocument/2006/relationships/image" Target="../media/image48.png"/><Relationship Id="rId5" Type="http://schemas.openxmlformats.org/officeDocument/2006/relationships/image" Target="../media/image42.png"/><Relationship Id="rId6" Type="http://schemas.openxmlformats.org/officeDocument/2006/relationships/image" Target="../media/image4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6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6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6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2.png"/><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5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6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6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hyperlink" Target="https://docs.google.com/spreadsheets/d/15wAL7jvkTYeHhJMhPLgXYqL_fMOFKsbW7GQF3Z_89yI/edit?usp=sharing" TargetMode="External"/><Relationship Id="rId4" Type="http://schemas.openxmlformats.org/officeDocument/2006/relationships/hyperlink" Target="https://docs.google.com/spreadsheets/d/1vHg63sLriusyNVUdobOkRINltshOuoQq/edit?usp=sharing&amp;ouid=106136919665436645658&amp;rtpof=true&amp;sd=tru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2700" y="1675825"/>
            <a:ext cx="81186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latin typeface="Oswald"/>
                <a:ea typeface="Oswald"/>
                <a:cs typeface="Oswald"/>
                <a:sym typeface="Oswald"/>
              </a:rPr>
              <a:t>Hito 2: Avance Intermedio</a:t>
            </a:r>
            <a:endParaRPr>
              <a:latin typeface="Oswald"/>
              <a:ea typeface="Oswald"/>
              <a:cs typeface="Oswald"/>
              <a:sym typeface="Oswald"/>
            </a:endParaRPr>
          </a:p>
        </p:txBody>
      </p:sp>
      <p:sp>
        <p:nvSpPr>
          <p:cNvPr id="60" name="Google Shape;60;p13"/>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s">
                <a:latin typeface="Oswald"/>
                <a:ea typeface="Oswald"/>
                <a:cs typeface="Oswald"/>
                <a:sym typeface="Oswald"/>
              </a:rPr>
              <a:t>Grupo C</a:t>
            </a:r>
            <a:endParaRPr>
              <a:latin typeface="Oswald"/>
              <a:ea typeface="Oswald"/>
              <a:cs typeface="Oswald"/>
              <a:sym typeface="Oswald"/>
            </a:endParaRPr>
          </a:p>
          <a:p>
            <a:pPr indent="0" lvl="0" marL="0" rtl="0" algn="l">
              <a:spcBef>
                <a:spcPts val="0"/>
              </a:spcBef>
              <a:spcAft>
                <a:spcPts val="0"/>
              </a:spcAft>
              <a:buNone/>
            </a:pPr>
            <a:r>
              <a:rPr lang="es">
                <a:latin typeface="Oswald"/>
                <a:ea typeface="Oswald"/>
                <a:cs typeface="Oswald"/>
                <a:sym typeface="Oswald"/>
              </a:rPr>
              <a:t>Docente: Juan Ignacio Iturbe</a:t>
            </a:r>
            <a:endParaRPr>
              <a:latin typeface="Oswald"/>
              <a:ea typeface="Oswald"/>
              <a:cs typeface="Oswald"/>
              <a:sym typeface="Oswald"/>
            </a:endParaRPr>
          </a:p>
          <a:p>
            <a:pPr indent="0" lvl="0" marL="0" rtl="0" algn="l">
              <a:spcBef>
                <a:spcPts val="0"/>
              </a:spcBef>
              <a:spcAft>
                <a:spcPts val="0"/>
              </a:spcAft>
              <a:buNone/>
            </a:pPr>
            <a:r>
              <a:rPr lang="es">
                <a:latin typeface="Oswald"/>
                <a:ea typeface="Oswald"/>
                <a:cs typeface="Oswald"/>
                <a:sym typeface="Oswald"/>
              </a:rPr>
              <a:t>Redes Computacionales / Redes de Comunicación</a:t>
            </a:r>
            <a:endParaRPr>
              <a:latin typeface="Oswald"/>
              <a:ea typeface="Oswald"/>
              <a:cs typeface="Oswald"/>
              <a:sym typeface="Oswald"/>
            </a:endParaRPr>
          </a:p>
        </p:txBody>
      </p:sp>
      <p:pic>
        <p:nvPicPr>
          <p:cNvPr id="61" name="Google Shape;61;p13" title="Usach P1 (1).png"/>
          <p:cNvPicPr preferRelativeResize="0"/>
          <p:nvPr/>
        </p:nvPicPr>
        <p:blipFill>
          <a:blip r:embed="rId3">
            <a:alphaModFix/>
          </a:blip>
          <a:stretch>
            <a:fillRect/>
          </a:stretch>
        </p:blipFill>
        <p:spPr>
          <a:xfrm>
            <a:off x="7838200" y="3738100"/>
            <a:ext cx="1125499" cy="1125499"/>
          </a:xfrm>
          <a:prstGeom prst="rect">
            <a:avLst/>
          </a:prstGeom>
          <a:noFill/>
          <a:ln>
            <a:noFill/>
          </a:ln>
        </p:spPr>
      </p:pic>
      <p:sp>
        <p:nvSpPr>
          <p:cNvPr id="62" name="Google Shape;62;p13"/>
          <p:cNvSpPr txBox="1"/>
          <p:nvPr>
            <p:ph idx="12" type="sldNum"/>
          </p:nvPr>
        </p:nvSpPr>
        <p:spPr>
          <a:xfrm>
            <a:off x="8472458" y="4806000"/>
            <a:ext cx="548700" cy="338700"/>
          </a:xfrm>
          <a:prstGeom prst="rect">
            <a:avLst/>
          </a:prstGeom>
          <a:effectLst>
            <a:reflection blurRad="0" dir="0" dist="0" endA="0" fadeDir="5400012" kx="0" rotWithShape="0" algn="bl" stPos="0" sy="-100000" ky="0"/>
          </a:effectLst>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2"/>
          <p:cNvSpPr txBox="1"/>
          <p:nvPr>
            <p:ph type="title"/>
          </p:nvPr>
        </p:nvSpPr>
        <p:spPr>
          <a:xfrm>
            <a:off x="265500" y="1382350"/>
            <a:ext cx="4045200" cy="1333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s">
                <a:latin typeface="Oswald"/>
                <a:ea typeface="Oswald"/>
                <a:cs typeface="Oswald"/>
                <a:sym typeface="Oswald"/>
              </a:rPr>
              <a:t>Objetivo Específico N°3</a:t>
            </a:r>
            <a:endParaRPr>
              <a:latin typeface="Oswald"/>
              <a:ea typeface="Oswald"/>
              <a:cs typeface="Oswald"/>
              <a:sym typeface="Oswald"/>
            </a:endParaRPr>
          </a:p>
        </p:txBody>
      </p:sp>
      <p:sp>
        <p:nvSpPr>
          <p:cNvPr id="135" name="Google Shape;135;p22"/>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Font typeface="Oswald"/>
              <a:buChar char="●"/>
            </a:pPr>
            <a:r>
              <a:rPr lang="es">
                <a:latin typeface="Oswald"/>
                <a:ea typeface="Oswald"/>
                <a:cs typeface="Oswald"/>
                <a:sym typeface="Oswald"/>
              </a:rPr>
              <a:t>Investigar patrones de comportamiento de protocolos utilizados en redes reales.</a:t>
            </a:r>
            <a:br>
              <a:rPr lang="es">
                <a:latin typeface="Oswald"/>
                <a:ea typeface="Oswald"/>
                <a:cs typeface="Oswald"/>
                <a:sym typeface="Oswald"/>
              </a:rPr>
            </a:br>
            <a:endParaRPr>
              <a:latin typeface="Oswald"/>
              <a:ea typeface="Oswald"/>
              <a:cs typeface="Oswald"/>
              <a:sym typeface="Oswald"/>
            </a:endParaRPr>
          </a:p>
          <a:p>
            <a:pPr indent="-342900" lvl="0" marL="457200" rtl="0" algn="l">
              <a:spcBef>
                <a:spcPts val="0"/>
              </a:spcBef>
              <a:spcAft>
                <a:spcPts val="0"/>
              </a:spcAft>
              <a:buSzPts val="1800"/>
              <a:buFont typeface="Oswald"/>
              <a:buChar char="●"/>
            </a:pPr>
            <a:r>
              <a:rPr lang="es">
                <a:latin typeface="Oswald"/>
                <a:ea typeface="Oswald"/>
                <a:cs typeface="Oswald"/>
                <a:sym typeface="Oswald"/>
              </a:rPr>
              <a:t>Capturar y analizar tráfico real con Wireshark para estudiar los mismos protocolos.</a:t>
            </a:r>
            <a:br>
              <a:rPr lang="es">
                <a:latin typeface="Oswald"/>
                <a:ea typeface="Oswald"/>
                <a:cs typeface="Oswald"/>
                <a:sym typeface="Oswald"/>
              </a:rPr>
            </a:br>
            <a:endParaRPr>
              <a:latin typeface="Oswald"/>
              <a:ea typeface="Oswald"/>
              <a:cs typeface="Oswald"/>
              <a:sym typeface="Oswald"/>
            </a:endParaRPr>
          </a:p>
          <a:p>
            <a:pPr indent="-342900" lvl="0" marL="457200" rtl="0" algn="l">
              <a:spcBef>
                <a:spcPts val="0"/>
              </a:spcBef>
              <a:spcAft>
                <a:spcPts val="0"/>
              </a:spcAft>
              <a:buSzPts val="1800"/>
              <a:buFont typeface="Oswald"/>
              <a:buChar char="●"/>
            </a:pPr>
            <a:r>
              <a:rPr lang="es">
                <a:latin typeface="Oswald"/>
                <a:ea typeface="Oswald"/>
                <a:cs typeface="Oswald"/>
                <a:sym typeface="Oswald"/>
              </a:rPr>
              <a:t>Identificar y examinar los protocolos y patrones de comunicación en la red.</a:t>
            </a:r>
            <a:endParaRPr>
              <a:latin typeface="Oswald"/>
              <a:ea typeface="Oswald"/>
              <a:cs typeface="Oswald"/>
              <a:sym typeface="Oswald"/>
            </a:endParaRPr>
          </a:p>
        </p:txBody>
      </p:sp>
      <p:sp>
        <p:nvSpPr>
          <p:cNvPr id="136" name="Google Shape;136;p22"/>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sz="1800">
                <a:latin typeface="Oswald"/>
                <a:ea typeface="Oswald"/>
                <a:cs typeface="Oswald"/>
                <a:sym typeface="Oswald"/>
              </a:rPr>
              <a:t>Sobre el análisis en redes reales: Utilizar Wireshark para capturar y estudiar tráfico real, identificando patrones de comunicación.</a:t>
            </a:r>
            <a:endParaRPr sz="3500">
              <a:latin typeface="Oswald"/>
              <a:ea typeface="Oswald"/>
              <a:cs typeface="Oswald"/>
              <a:sym typeface="Oswald"/>
            </a:endParaRPr>
          </a:p>
        </p:txBody>
      </p:sp>
      <p:sp>
        <p:nvSpPr>
          <p:cNvPr id="137" name="Google Shape;137;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3"/>
          <p:cNvSpPr txBox="1"/>
          <p:nvPr>
            <p:ph type="title"/>
          </p:nvPr>
        </p:nvSpPr>
        <p:spPr>
          <a:xfrm>
            <a:off x="265500" y="1382350"/>
            <a:ext cx="4045200" cy="1333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s">
                <a:latin typeface="Oswald"/>
                <a:ea typeface="Oswald"/>
                <a:cs typeface="Oswald"/>
                <a:sym typeface="Oswald"/>
              </a:rPr>
              <a:t>Objetivo Específico N°4</a:t>
            </a:r>
            <a:endParaRPr>
              <a:latin typeface="Oswald"/>
              <a:ea typeface="Oswald"/>
              <a:cs typeface="Oswald"/>
              <a:sym typeface="Oswald"/>
            </a:endParaRPr>
          </a:p>
        </p:txBody>
      </p:sp>
      <p:sp>
        <p:nvSpPr>
          <p:cNvPr id="143" name="Google Shape;143;p23"/>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Font typeface="Oswald"/>
              <a:buChar char="●"/>
            </a:pPr>
            <a:r>
              <a:rPr lang="es">
                <a:latin typeface="Oswald"/>
                <a:ea typeface="Oswald"/>
                <a:cs typeface="Oswald"/>
                <a:sym typeface="Oswald"/>
              </a:rPr>
              <a:t>Comparar los resultados de la simulación en Packet Tracer con las capturas de Wireshark y la teoría de los protocolos basada en las RFCs.</a:t>
            </a:r>
            <a:br>
              <a:rPr lang="es">
                <a:latin typeface="Oswald"/>
                <a:ea typeface="Oswald"/>
                <a:cs typeface="Oswald"/>
                <a:sym typeface="Oswald"/>
              </a:rPr>
            </a:br>
            <a:endParaRPr>
              <a:latin typeface="Oswald"/>
              <a:ea typeface="Oswald"/>
              <a:cs typeface="Oswald"/>
              <a:sym typeface="Oswald"/>
            </a:endParaRPr>
          </a:p>
          <a:p>
            <a:pPr indent="-342900" lvl="0" marL="457200" rtl="0" algn="l">
              <a:spcBef>
                <a:spcPts val="0"/>
              </a:spcBef>
              <a:spcAft>
                <a:spcPts val="0"/>
              </a:spcAft>
              <a:buSzPts val="1800"/>
              <a:buFont typeface="Oswald"/>
              <a:buChar char="●"/>
            </a:pPr>
            <a:r>
              <a:rPr lang="es">
                <a:latin typeface="Oswald"/>
                <a:ea typeface="Oswald"/>
                <a:cs typeface="Oswald"/>
                <a:sym typeface="Oswald"/>
              </a:rPr>
              <a:t>Identificar similitudes y diferencias, explicando las posibles causas de las variaciones.</a:t>
            </a:r>
            <a:endParaRPr>
              <a:latin typeface="Oswald"/>
              <a:ea typeface="Oswald"/>
              <a:cs typeface="Oswald"/>
              <a:sym typeface="Oswald"/>
            </a:endParaRPr>
          </a:p>
        </p:txBody>
      </p:sp>
      <p:sp>
        <p:nvSpPr>
          <p:cNvPr id="144" name="Google Shape;144;p23"/>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sz="1800">
                <a:latin typeface="Oswald"/>
                <a:ea typeface="Oswald"/>
                <a:cs typeface="Oswald"/>
                <a:sym typeface="Oswald"/>
              </a:rPr>
              <a:t>Sobre la comparación de resultados: Contrastar las simulaciones de Packet Tracer con las capturas de Wireshark y la teoría de las RFCs.</a:t>
            </a:r>
            <a:endParaRPr sz="1800">
              <a:latin typeface="Oswald"/>
              <a:ea typeface="Oswald"/>
              <a:cs typeface="Oswald"/>
              <a:sym typeface="Oswald"/>
            </a:endParaRPr>
          </a:p>
        </p:txBody>
      </p:sp>
      <p:sp>
        <p:nvSpPr>
          <p:cNvPr id="145" name="Google Shape;145;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4"/>
          <p:cNvSpPr txBox="1"/>
          <p:nvPr>
            <p:ph type="title"/>
          </p:nvPr>
        </p:nvSpPr>
        <p:spPr>
          <a:xfrm>
            <a:off x="265500" y="1382350"/>
            <a:ext cx="4045200" cy="1333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s">
                <a:latin typeface="Oswald"/>
                <a:ea typeface="Oswald"/>
                <a:cs typeface="Oswald"/>
                <a:sym typeface="Oswald"/>
              </a:rPr>
              <a:t>Objetivo Específico N°5</a:t>
            </a:r>
            <a:endParaRPr>
              <a:latin typeface="Oswald"/>
              <a:ea typeface="Oswald"/>
              <a:cs typeface="Oswald"/>
              <a:sym typeface="Oswald"/>
            </a:endParaRPr>
          </a:p>
        </p:txBody>
      </p:sp>
      <p:sp>
        <p:nvSpPr>
          <p:cNvPr id="151" name="Google Shape;151;p24"/>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Font typeface="Oswald"/>
              <a:buChar char="●"/>
            </a:pPr>
            <a:r>
              <a:rPr lang="es">
                <a:latin typeface="Oswald"/>
                <a:ea typeface="Oswald"/>
                <a:cs typeface="Oswald"/>
                <a:sym typeface="Oswald"/>
              </a:rPr>
              <a:t>Redactar un informe técnico con el análisis del tráfico, incluyendo capturas y diferencias entre lo simulado y lo real.</a:t>
            </a:r>
            <a:br>
              <a:rPr lang="es">
                <a:latin typeface="Oswald"/>
                <a:ea typeface="Oswald"/>
                <a:cs typeface="Oswald"/>
                <a:sym typeface="Oswald"/>
              </a:rPr>
            </a:br>
            <a:endParaRPr>
              <a:latin typeface="Oswald"/>
              <a:ea typeface="Oswald"/>
              <a:cs typeface="Oswald"/>
              <a:sym typeface="Oswald"/>
            </a:endParaRPr>
          </a:p>
          <a:p>
            <a:pPr indent="-342900" lvl="0" marL="457200" rtl="0" algn="l">
              <a:spcBef>
                <a:spcPts val="0"/>
              </a:spcBef>
              <a:spcAft>
                <a:spcPts val="0"/>
              </a:spcAft>
              <a:buSzPts val="1800"/>
              <a:buFont typeface="Oswald"/>
              <a:buChar char="●"/>
            </a:pPr>
            <a:r>
              <a:rPr lang="es">
                <a:latin typeface="Oswald"/>
                <a:ea typeface="Oswald"/>
                <a:cs typeface="Oswald"/>
                <a:sym typeface="Oswald"/>
              </a:rPr>
              <a:t>Explicar el funcionamiento de los protocolos basándose en la teoría y extraer conclusiones sobre su desempeño en distintos entornos.</a:t>
            </a:r>
            <a:endParaRPr>
              <a:latin typeface="Oswald"/>
              <a:ea typeface="Oswald"/>
              <a:cs typeface="Oswald"/>
              <a:sym typeface="Oswald"/>
            </a:endParaRPr>
          </a:p>
        </p:txBody>
      </p:sp>
      <p:sp>
        <p:nvSpPr>
          <p:cNvPr id="152" name="Google Shape;152;p24"/>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sz="1800">
                <a:latin typeface="Oswald"/>
                <a:ea typeface="Oswald"/>
                <a:cs typeface="Oswald"/>
                <a:sym typeface="Oswald"/>
              </a:rPr>
              <a:t>Sobre la documentación: Elaborar un informe técnico con análisis, capturas y conclusiones sobre el comportamiento de los protocolos.</a:t>
            </a:r>
            <a:endParaRPr sz="3500">
              <a:latin typeface="Oswald"/>
              <a:ea typeface="Oswald"/>
              <a:cs typeface="Oswald"/>
              <a:sym typeface="Oswald"/>
            </a:endParaRPr>
          </a:p>
        </p:txBody>
      </p:sp>
      <p:sp>
        <p:nvSpPr>
          <p:cNvPr id="153" name="Google Shape;153;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chemeClr val="lt2"/>
                </a:solidFill>
                <a:latin typeface="Oswald Medium"/>
                <a:ea typeface="Oswald Medium"/>
                <a:cs typeface="Oswald Medium"/>
                <a:sym typeface="Oswald Medium"/>
              </a:rPr>
              <a:t>Asignación de Tiempos y Esfuerzos (HH)</a:t>
            </a:r>
            <a:endParaRPr>
              <a:solidFill>
                <a:schemeClr val="lt2"/>
              </a:solidFill>
              <a:latin typeface="Oswald Medium"/>
              <a:ea typeface="Oswald Medium"/>
              <a:cs typeface="Oswald Medium"/>
              <a:sym typeface="Oswald Medium"/>
            </a:endParaRPr>
          </a:p>
        </p:txBody>
      </p:sp>
      <p:sp>
        <p:nvSpPr>
          <p:cNvPr id="159" name="Google Shape;159;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160" name="Google Shape;160;p25"/>
          <p:cNvPicPr preferRelativeResize="0"/>
          <p:nvPr/>
        </p:nvPicPr>
        <p:blipFill>
          <a:blip r:embed="rId3">
            <a:alphaModFix/>
          </a:blip>
          <a:stretch>
            <a:fillRect/>
          </a:stretch>
        </p:blipFill>
        <p:spPr>
          <a:xfrm>
            <a:off x="311700" y="1058225"/>
            <a:ext cx="4148549" cy="3290224"/>
          </a:xfrm>
          <a:prstGeom prst="rect">
            <a:avLst/>
          </a:prstGeom>
          <a:noFill/>
          <a:ln>
            <a:noFill/>
          </a:ln>
        </p:spPr>
      </p:pic>
      <p:pic>
        <p:nvPicPr>
          <p:cNvPr id="161" name="Google Shape;161;p25"/>
          <p:cNvPicPr preferRelativeResize="0"/>
          <p:nvPr/>
        </p:nvPicPr>
        <p:blipFill>
          <a:blip r:embed="rId4">
            <a:alphaModFix/>
          </a:blip>
          <a:stretch>
            <a:fillRect/>
          </a:stretch>
        </p:blipFill>
        <p:spPr>
          <a:xfrm>
            <a:off x="5077725" y="1058225"/>
            <a:ext cx="3530636" cy="3290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6"/>
          <p:cNvSpPr txBox="1"/>
          <p:nvPr>
            <p:ph type="title"/>
          </p:nvPr>
        </p:nvSpPr>
        <p:spPr>
          <a:xfrm>
            <a:off x="311700" y="369800"/>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chemeClr val="lt2"/>
                </a:solidFill>
                <a:latin typeface="Oswald Medium"/>
                <a:ea typeface="Oswald Medium"/>
                <a:cs typeface="Oswald Medium"/>
                <a:sym typeface="Oswald Medium"/>
              </a:rPr>
              <a:t>Roles y Responsabilidades</a:t>
            </a:r>
            <a:endParaRPr>
              <a:solidFill>
                <a:schemeClr val="lt2"/>
              </a:solidFill>
              <a:latin typeface="Oswald Medium"/>
              <a:ea typeface="Oswald Medium"/>
              <a:cs typeface="Oswald Medium"/>
              <a:sym typeface="Oswald Medium"/>
            </a:endParaRPr>
          </a:p>
        </p:txBody>
      </p:sp>
      <p:sp>
        <p:nvSpPr>
          <p:cNvPr id="167" name="Google Shape;167;p26"/>
          <p:cNvSpPr txBox="1"/>
          <p:nvPr>
            <p:ph idx="1" type="body"/>
          </p:nvPr>
        </p:nvSpPr>
        <p:spPr>
          <a:xfrm>
            <a:off x="1023500" y="1247125"/>
            <a:ext cx="4539600" cy="3809700"/>
          </a:xfrm>
          <a:prstGeom prst="rect">
            <a:avLst/>
          </a:prstGeom>
        </p:spPr>
        <p:txBody>
          <a:bodyPr anchorCtr="0" anchor="t" bIns="91425" lIns="91425" spcFirstLastPara="1" rIns="91425" wrap="square" tIns="91425">
            <a:noAutofit/>
          </a:bodyPr>
          <a:lstStyle/>
          <a:p>
            <a:pPr indent="-355600" lvl="0" marL="457200" rtl="0" algn="just">
              <a:lnSpc>
                <a:spcPct val="100000"/>
              </a:lnSpc>
              <a:spcBef>
                <a:spcPts val="0"/>
              </a:spcBef>
              <a:spcAft>
                <a:spcPts val="0"/>
              </a:spcAft>
              <a:buClr>
                <a:srgbClr val="000000"/>
              </a:buClr>
              <a:buSzPts val="2000"/>
              <a:buFont typeface="Oswald"/>
              <a:buChar char="●"/>
            </a:pPr>
            <a:r>
              <a:rPr lang="es" sz="2000">
                <a:solidFill>
                  <a:srgbClr val="000000"/>
                </a:solidFill>
                <a:latin typeface="Oswald"/>
                <a:ea typeface="Oswald"/>
                <a:cs typeface="Oswald"/>
                <a:sym typeface="Oswald"/>
              </a:rPr>
              <a:t>Project Manager</a:t>
            </a:r>
            <a:endParaRPr sz="2000">
              <a:solidFill>
                <a:srgbClr val="000000"/>
              </a:solidFill>
              <a:latin typeface="Oswald"/>
              <a:ea typeface="Oswald"/>
              <a:cs typeface="Oswald"/>
              <a:sym typeface="Oswald"/>
            </a:endParaRPr>
          </a:p>
          <a:p>
            <a:pPr indent="0" lvl="0" marL="0" rtl="0" algn="just">
              <a:lnSpc>
                <a:spcPct val="100000"/>
              </a:lnSpc>
              <a:spcBef>
                <a:spcPts val="0"/>
              </a:spcBef>
              <a:spcAft>
                <a:spcPts val="0"/>
              </a:spcAft>
              <a:buNone/>
            </a:pPr>
            <a:r>
              <a:rPr lang="es" sz="2000">
                <a:latin typeface="Oswald"/>
                <a:ea typeface="Oswald"/>
                <a:cs typeface="Oswald"/>
                <a:sym typeface="Oswald"/>
              </a:rPr>
              <a:t>Stephan Paul</a:t>
            </a:r>
            <a:endParaRPr sz="2000">
              <a:solidFill>
                <a:srgbClr val="000000"/>
              </a:solidFill>
              <a:highlight>
                <a:schemeClr val="dk1"/>
              </a:highlight>
              <a:latin typeface="Oswald"/>
              <a:ea typeface="Oswald"/>
              <a:cs typeface="Oswald"/>
              <a:sym typeface="Oswald"/>
            </a:endParaRPr>
          </a:p>
          <a:p>
            <a:pPr indent="0" lvl="0" marL="457200" rtl="0" algn="just">
              <a:lnSpc>
                <a:spcPct val="100000"/>
              </a:lnSpc>
              <a:spcBef>
                <a:spcPts val="0"/>
              </a:spcBef>
              <a:spcAft>
                <a:spcPts val="0"/>
              </a:spcAft>
              <a:buNone/>
            </a:pPr>
            <a:r>
              <a:t/>
            </a:r>
            <a:endParaRPr sz="2000">
              <a:solidFill>
                <a:srgbClr val="000000"/>
              </a:solidFill>
              <a:latin typeface="Oswald"/>
              <a:ea typeface="Oswald"/>
              <a:cs typeface="Oswald"/>
              <a:sym typeface="Oswald"/>
            </a:endParaRPr>
          </a:p>
          <a:p>
            <a:pPr indent="-355600" lvl="0" marL="457200" rtl="0" algn="just">
              <a:lnSpc>
                <a:spcPct val="100000"/>
              </a:lnSpc>
              <a:spcBef>
                <a:spcPts val="0"/>
              </a:spcBef>
              <a:spcAft>
                <a:spcPts val="0"/>
              </a:spcAft>
              <a:buClr>
                <a:srgbClr val="000000"/>
              </a:buClr>
              <a:buSzPts val="2000"/>
              <a:buFont typeface="Oswald"/>
              <a:buChar char="●"/>
            </a:pPr>
            <a:r>
              <a:rPr lang="es" sz="2000">
                <a:solidFill>
                  <a:srgbClr val="000000"/>
                </a:solidFill>
                <a:latin typeface="Oswald"/>
                <a:ea typeface="Oswald"/>
                <a:cs typeface="Oswald"/>
                <a:sym typeface="Oswald"/>
              </a:rPr>
              <a:t>Network Designer</a:t>
            </a:r>
            <a:endParaRPr sz="2000">
              <a:solidFill>
                <a:srgbClr val="000000"/>
              </a:solidFill>
              <a:latin typeface="Oswald"/>
              <a:ea typeface="Oswald"/>
              <a:cs typeface="Oswald"/>
              <a:sym typeface="Oswald"/>
            </a:endParaRPr>
          </a:p>
          <a:p>
            <a:pPr indent="0" lvl="0" marL="0" rtl="0" algn="just">
              <a:lnSpc>
                <a:spcPct val="100000"/>
              </a:lnSpc>
              <a:spcBef>
                <a:spcPts val="0"/>
              </a:spcBef>
              <a:spcAft>
                <a:spcPts val="0"/>
              </a:spcAft>
              <a:buNone/>
            </a:pPr>
            <a:r>
              <a:rPr lang="es" sz="2000">
                <a:latin typeface="Oswald"/>
                <a:ea typeface="Oswald"/>
                <a:cs typeface="Oswald"/>
                <a:sym typeface="Oswald"/>
              </a:rPr>
              <a:t>Reinaldo Pacheco y Byron Caices</a:t>
            </a:r>
            <a:endParaRPr sz="2000">
              <a:latin typeface="Oswald"/>
              <a:ea typeface="Oswald"/>
              <a:cs typeface="Oswald"/>
              <a:sym typeface="Oswald"/>
            </a:endParaRPr>
          </a:p>
          <a:p>
            <a:pPr indent="0" lvl="0" marL="0" rtl="0" algn="just">
              <a:lnSpc>
                <a:spcPct val="100000"/>
              </a:lnSpc>
              <a:spcBef>
                <a:spcPts val="0"/>
              </a:spcBef>
              <a:spcAft>
                <a:spcPts val="0"/>
              </a:spcAft>
              <a:buNone/>
            </a:pPr>
            <a:r>
              <a:t/>
            </a:r>
            <a:endParaRPr sz="2000">
              <a:latin typeface="Oswald"/>
              <a:ea typeface="Oswald"/>
              <a:cs typeface="Oswald"/>
              <a:sym typeface="Oswald"/>
            </a:endParaRPr>
          </a:p>
          <a:p>
            <a:pPr indent="-355600" lvl="0" marL="457200" rtl="0" algn="just">
              <a:lnSpc>
                <a:spcPct val="100000"/>
              </a:lnSpc>
              <a:spcBef>
                <a:spcPts val="0"/>
              </a:spcBef>
              <a:spcAft>
                <a:spcPts val="0"/>
              </a:spcAft>
              <a:buSzPts val="2000"/>
              <a:buFont typeface="Oswald"/>
              <a:buChar char="●"/>
            </a:pPr>
            <a:r>
              <a:rPr lang="es" sz="2000">
                <a:latin typeface="Oswald"/>
                <a:ea typeface="Oswald"/>
                <a:cs typeface="Oswald"/>
                <a:sym typeface="Oswald"/>
              </a:rPr>
              <a:t>Packet Tracer Admin</a:t>
            </a:r>
            <a:endParaRPr sz="2000">
              <a:latin typeface="Oswald"/>
              <a:ea typeface="Oswald"/>
              <a:cs typeface="Oswald"/>
              <a:sym typeface="Oswald"/>
            </a:endParaRPr>
          </a:p>
          <a:p>
            <a:pPr indent="0" lvl="0" marL="0" rtl="0" algn="just">
              <a:lnSpc>
                <a:spcPct val="100000"/>
              </a:lnSpc>
              <a:spcBef>
                <a:spcPts val="0"/>
              </a:spcBef>
              <a:spcAft>
                <a:spcPts val="0"/>
              </a:spcAft>
              <a:buNone/>
            </a:pPr>
            <a:r>
              <a:rPr lang="es" sz="2000">
                <a:latin typeface="Oswald"/>
                <a:ea typeface="Oswald"/>
                <a:cs typeface="Oswald"/>
                <a:sym typeface="Oswald"/>
              </a:rPr>
              <a:t>Nicolás Alarcón y Matías Cortés</a:t>
            </a:r>
            <a:endParaRPr sz="2000">
              <a:latin typeface="Oswald"/>
              <a:ea typeface="Oswald"/>
              <a:cs typeface="Oswald"/>
              <a:sym typeface="Oswald"/>
            </a:endParaRPr>
          </a:p>
        </p:txBody>
      </p:sp>
      <p:sp>
        <p:nvSpPr>
          <p:cNvPr id="168" name="Google Shape;168;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169" name="Google Shape;169;p26" title="administracion.png"/>
          <p:cNvPicPr preferRelativeResize="0"/>
          <p:nvPr/>
        </p:nvPicPr>
        <p:blipFill>
          <a:blip r:embed="rId3">
            <a:alphaModFix/>
          </a:blip>
          <a:stretch>
            <a:fillRect/>
          </a:stretch>
        </p:blipFill>
        <p:spPr>
          <a:xfrm>
            <a:off x="311700" y="1330850"/>
            <a:ext cx="613201" cy="613201"/>
          </a:xfrm>
          <a:prstGeom prst="rect">
            <a:avLst/>
          </a:prstGeom>
          <a:noFill/>
          <a:ln>
            <a:noFill/>
          </a:ln>
        </p:spPr>
      </p:pic>
      <p:sp>
        <p:nvSpPr>
          <p:cNvPr id="170" name="Google Shape;170;p26"/>
          <p:cNvSpPr txBox="1"/>
          <p:nvPr/>
        </p:nvSpPr>
        <p:spPr>
          <a:xfrm>
            <a:off x="5317550" y="1330850"/>
            <a:ext cx="4443300" cy="1647000"/>
          </a:xfrm>
          <a:prstGeom prst="rect">
            <a:avLst/>
          </a:prstGeom>
          <a:noFill/>
          <a:ln>
            <a:noFill/>
          </a:ln>
        </p:spPr>
        <p:txBody>
          <a:bodyPr anchorCtr="0" anchor="t" bIns="91425" lIns="91425" spcFirstLastPara="1" rIns="91425" wrap="square" tIns="91425">
            <a:spAutoFit/>
          </a:bodyPr>
          <a:lstStyle/>
          <a:p>
            <a:pPr indent="-349250" lvl="0" marL="457200" rtl="0" algn="just">
              <a:spcBef>
                <a:spcPts val="0"/>
              </a:spcBef>
              <a:spcAft>
                <a:spcPts val="0"/>
              </a:spcAft>
              <a:buClr>
                <a:schemeClr val="dk1"/>
              </a:buClr>
              <a:buSzPts val="1900"/>
              <a:buFont typeface="Oswald"/>
              <a:buChar char="●"/>
            </a:pPr>
            <a:r>
              <a:rPr lang="es" sz="1900">
                <a:solidFill>
                  <a:schemeClr val="dk1"/>
                </a:solidFill>
                <a:latin typeface="Oswald"/>
                <a:ea typeface="Oswald"/>
                <a:cs typeface="Oswald"/>
                <a:sym typeface="Oswald"/>
              </a:rPr>
              <a:t>Documentation Lead</a:t>
            </a:r>
            <a:endParaRPr sz="1900">
              <a:solidFill>
                <a:schemeClr val="dk1"/>
              </a:solidFill>
              <a:latin typeface="Oswald"/>
              <a:ea typeface="Oswald"/>
              <a:cs typeface="Oswald"/>
              <a:sym typeface="Oswald"/>
            </a:endParaRPr>
          </a:p>
          <a:p>
            <a:pPr indent="0" lvl="0" marL="0" rtl="0" algn="just">
              <a:spcBef>
                <a:spcPts val="0"/>
              </a:spcBef>
              <a:spcAft>
                <a:spcPts val="0"/>
              </a:spcAft>
              <a:buNone/>
            </a:pPr>
            <a:r>
              <a:rPr lang="es" sz="1900">
                <a:solidFill>
                  <a:schemeClr val="dk1"/>
                </a:solidFill>
                <a:latin typeface="Oswald"/>
                <a:ea typeface="Oswald"/>
                <a:cs typeface="Oswald"/>
                <a:sym typeface="Oswald"/>
              </a:rPr>
              <a:t>Bastián Olea Díaz y Williams Jiménez</a:t>
            </a:r>
            <a:endParaRPr sz="1900">
              <a:solidFill>
                <a:schemeClr val="dk1"/>
              </a:solidFill>
              <a:latin typeface="Oswald"/>
              <a:ea typeface="Oswald"/>
              <a:cs typeface="Oswald"/>
              <a:sym typeface="Oswald"/>
            </a:endParaRPr>
          </a:p>
          <a:p>
            <a:pPr indent="0" lvl="0" marL="0" rtl="0" algn="just">
              <a:spcBef>
                <a:spcPts val="0"/>
              </a:spcBef>
              <a:spcAft>
                <a:spcPts val="0"/>
              </a:spcAft>
              <a:buNone/>
            </a:pPr>
            <a:r>
              <a:t/>
            </a:r>
            <a:endParaRPr sz="1900">
              <a:solidFill>
                <a:schemeClr val="dk1"/>
              </a:solidFill>
              <a:latin typeface="Oswald"/>
              <a:ea typeface="Oswald"/>
              <a:cs typeface="Oswald"/>
              <a:sym typeface="Oswald"/>
            </a:endParaRPr>
          </a:p>
          <a:p>
            <a:pPr indent="-349250" lvl="0" marL="457200" rtl="0" algn="just">
              <a:spcBef>
                <a:spcPts val="0"/>
              </a:spcBef>
              <a:spcAft>
                <a:spcPts val="0"/>
              </a:spcAft>
              <a:buClr>
                <a:schemeClr val="dk1"/>
              </a:buClr>
              <a:buSzPts val="1900"/>
              <a:buFont typeface="Oswald"/>
              <a:buChar char="●"/>
            </a:pPr>
            <a:r>
              <a:rPr lang="es" sz="1900">
                <a:solidFill>
                  <a:schemeClr val="dk1"/>
                </a:solidFill>
                <a:latin typeface="Oswald"/>
                <a:ea typeface="Oswald"/>
                <a:cs typeface="Oswald"/>
                <a:sym typeface="Oswald"/>
              </a:rPr>
              <a:t>Planning &amp; Risk Analyst</a:t>
            </a:r>
            <a:endParaRPr sz="1900">
              <a:solidFill>
                <a:schemeClr val="dk1"/>
              </a:solidFill>
              <a:latin typeface="Oswald"/>
              <a:ea typeface="Oswald"/>
              <a:cs typeface="Oswald"/>
              <a:sym typeface="Oswald"/>
            </a:endParaRPr>
          </a:p>
          <a:p>
            <a:pPr indent="0" lvl="0" marL="0" rtl="0" algn="just">
              <a:spcBef>
                <a:spcPts val="0"/>
              </a:spcBef>
              <a:spcAft>
                <a:spcPts val="0"/>
              </a:spcAft>
              <a:buNone/>
            </a:pPr>
            <a:r>
              <a:rPr lang="es" sz="1900">
                <a:solidFill>
                  <a:schemeClr val="dk1"/>
                </a:solidFill>
                <a:latin typeface="Oswald"/>
                <a:ea typeface="Oswald"/>
                <a:cs typeface="Oswald"/>
                <a:sym typeface="Oswald"/>
              </a:rPr>
              <a:t>Benjamín </a:t>
            </a:r>
            <a:r>
              <a:rPr lang="es" sz="1900">
                <a:solidFill>
                  <a:schemeClr val="dk1"/>
                </a:solidFill>
                <a:latin typeface="Oswald"/>
                <a:ea typeface="Oswald"/>
                <a:cs typeface="Oswald"/>
                <a:sym typeface="Oswald"/>
              </a:rPr>
              <a:t>Zúñiga</a:t>
            </a:r>
            <a:endParaRPr sz="1900">
              <a:solidFill>
                <a:schemeClr val="dk1"/>
              </a:solidFill>
              <a:latin typeface="Oswald"/>
              <a:ea typeface="Oswald"/>
              <a:cs typeface="Oswald"/>
              <a:sym typeface="Oswald"/>
            </a:endParaRPr>
          </a:p>
        </p:txBody>
      </p:sp>
      <p:pic>
        <p:nvPicPr>
          <p:cNvPr id="171" name="Google Shape;171;p26" title="red.png"/>
          <p:cNvPicPr preferRelativeResize="0"/>
          <p:nvPr/>
        </p:nvPicPr>
        <p:blipFill>
          <a:blip r:embed="rId4">
            <a:alphaModFix/>
          </a:blip>
          <a:stretch>
            <a:fillRect/>
          </a:stretch>
        </p:blipFill>
        <p:spPr>
          <a:xfrm>
            <a:off x="289050" y="2242500"/>
            <a:ext cx="658500" cy="658500"/>
          </a:xfrm>
          <a:prstGeom prst="rect">
            <a:avLst/>
          </a:prstGeom>
          <a:noFill/>
          <a:ln>
            <a:noFill/>
          </a:ln>
        </p:spPr>
      </p:pic>
      <p:pic>
        <p:nvPicPr>
          <p:cNvPr id="172" name="Google Shape;172;p26" title="red-de-computadoras.png"/>
          <p:cNvPicPr preferRelativeResize="0"/>
          <p:nvPr/>
        </p:nvPicPr>
        <p:blipFill>
          <a:blip r:embed="rId5">
            <a:alphaModFix/>
          </a:blip>
          <a:stretch>
            <a:fillRect/>
          </a:stretch>
        </p:blipFill>
        <p:spPr>
          <a:xfrm>
            <a:off x="311700" y="3199450"/>
            <a:ext cx="613201" cy="613201"/>
          </a:xfrm>
          <a:prstGeom prst="rect">
            <a:avLst/>
          </a:prstGeom>
          <a:noFill/>
          <a:ln>
            <a:noFill/>
          </a:ln>
        </p:spPr>
      </p:pic>
      <p:pic>
        <p:nvPicPr>
          <p:cNvPr id="173" name="Google Shape;173;p26" title="risk-management.png"/>
          <p:cNvPicPr preferRelativeResize="0"/>
          <p:nvPr/>
        </p:nvPicPr>
        <p:blipFill>
          <a:blip r:embed="rId6">
            <a:alphaModFix/>
          </a:blip>
          <a:stretch>
            <a:fillRect/>
          </a:stretch>
        </p:blipFill>
        <p:spPr>
          <a:xfrm>
            <a:off x="4402700" y="2165862"/>
            <a:ext cx="811775" cy="811775"/>
          </a:xfrm>
          <a:prstGeom prst="rect">
            <a:avLst/>
          </a:prstGeom>
          <a:noFill/>
          <a:ln>
            <a:noFill/>
          </a:ln>
        </p:spPr>
      </p:pic>
      <p:pic>
        <p:nvPicPr>
          <p:cNvPr id="174" name="Google Shape;174;p26" title="documentacion.png"/>
          <p:cNvPicPr preferRelativeResize="0"/>
          <p:nvPr/>
        </p:nvPicPr>
        <p:blipFill>
          <a:blip r:embed="rId7">
            <a:alphaModFix/>
          </a:blip>
          <a:stretch>
            <a:fillRect/>
          </a:stretch>
        </p:blipFill>
        <p:spPr>
          <a:xfrm>
            <a:off x="4438475" y="1267337"/>
            <a:ext cx="740225" cy="740225"/>
          </a:xfrm>
          <a:prstGeom prst="rect">
            <a:avLst/>
          </a:prstGeom>
          <a:noFill/>
          <a:ln>
            <a:noFill/>
          </a:ln>
        </p:spPr>
      </p:pic>
    </p:spTree>
  </p:cSld>
  <p:clrMapOvr>
    <a:masterClrMapping/>
  </p:clrMapOvr>
  <mc:AlternateContent>
    <mc:Choice Requires="p14">
      <p:transition spd="slow" p14:dur="1500">
        <p:push/>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7"/>
          <p:cNvSpPr txBox="1"/>
          <p:nvPr>
            <p:ph type="title"/>
          </p:nvPr>
        </p:nvSpPr>
        <p:spPr>
          <a:xfrm>
            <a:off x="311700" y="369800"/>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chemeClr val="lt2"/>
                </a:solidFill>
                <a:latin typeface="Oswald Medium"/>
                <a:ea typeface="Oswald Medium"/>
                <a:cs typeface="Oswald Medium"/>
                <a:sym typeface="Oswald Medium"/>
              </a:rPr>
              <a:t>Roles y Responsabilidades</a:t>
            </a:r>
            <a:endParaRPr>
              <a:solidFill>
                <a:schemeClr val="lt2"/>
              </a:solidFill>
              <a:latin typeface="Oswald Medium"/>
              <a:ea typeface="Oswald Medium"/>
              <a:cs typeface="Oswald Medium"/>
              <a:sym typeface="Oswald Medium"/>
            </a:endParaRPr>
          </a:p>
        </p:txBody>
      </p:sp>
      <p:sp>
        <p:nvSpPr>
          <p:cNvPr id="180" name="Google Shape;180;p27"/>
          <p:cNvSpPr txBox="1"/>
          <p:nvPr>
            <p:ph idx="1" type="body"/>
          </p:nvPr>
        </p:nvSpPr>
        <p:spPr>
          <a:xfrm>
            <a:off x="4513450" y="1102350"/>
            <a:ext cx="2382600" cy="802800"/>
          </a:xfrm>
          <a:prstGeom prst="rect">
            <a:avLst/>
          </a:prstGeom>
        </p:spPr>
        <p:txBody>
          <a:bodyPr anchorCtr="0" anchor="t" bIns="91425" lIns="91425" spcFirstLastPara="1" rIns="91425" wrap="square" tIns="91425">
            <a:noAutofit/>
          </a:bodyPr>
          <a:lstStyle/>
          <a:p>
            <a:pPr indent="-355600" lvl="0" marL="457200" rtl="0" algn="just">
              <a:lnSpc>
                <a:spcPct val="100000"/>
              </a:lnSpc>
              <a:spcBef>
                <a:spcPts val="0"/>
              </a:spcBef>
              <a:spcAft>
                <a:spcPts val="0"/>
              </a:spcAft>
              <a:buClr>
                <a:srgbClr val="000000"/>
              </a:buClr>
              <a:buSzPts val="2000"/>
              <a:buFont typeface="Oswald"/>
              <a:buChar char="●"/>
            </a:pPr>
            <a:r>
              <a:rPr lang="es" sz="2000">
                <a:solidFill>
                  <a:srgbClr val="000000"/>
                </a:solidFill>
                <a:latin typeface="Oswald"/>
                <a:ea typeface="Oswald"/>
                <a:cs typeface="Oswald"/>
                <a:sym typeface="Oswald"/>
              </a:rPr>
              <a:t>Project Manager</a:t>
            </a:r>
            <a:endParaRPr sz="2000">
              <a:solidFill>
                <a:srgbClr val="000000"/>
              </a:solidFill>
              <a:latin typeface="Oswald"/>
              <a:ea typeface="Oswald"/>
              <a:cs typeface="Oswald"/>
              <a:sym typeface="Oswald"/>
            </a:endParaRPr>
          </a:p>
          <a:p>
            <a:pPr indent="0" lvl="0" marL="0" rtl="0" algn="just">
              <a:lnSpc>
                <a:spcPct val="100000"/>
              </a:lnSpc>
              <a:spcBef>
                <a:spcPts val="0"/>
              </a:spcBef>
              <a:spcAft>
                <a:spcPts val="0"/>
              </a:spcAft>
              <a:buNone/>
            </a:pPr>
            <a:r>
              <a:rPr lang="es" sz="2000">
                <a:latin typeface="Oswald"/>
                <a:ea typeface="Oswald"/>
                <a:cs typeface="Oswald"/>
                <a:sym typeface="Oswald"/>
              </a:rPr>
              <a:t>        Stephan Paul</a:t>
            </a:r>
            <a:endParaRPr sz="2000">
              <a:solidFill>
                <a:srgbClr val="000000"/>
              </a:solidFill>
              <a:highlight>
                <a:schemeClr val="dk1"/>
              </a:highlight>
              <a:latin typeface="Oswald"/>
              <a:ea typeface="Oswald"/>
              <a:cs typeface="Oswald"/>
              <a:sym typeface="Oswald"/>
            </a:endParaRPr>
          </a:p>
          <a:p>
            <a:pPr indent="0" lvl="0" marL="457200" rtl="0" algn="just">
              <a:lnSpc>
                <a:spcPct val="100000"/>
              </a:lnSpc>
              <a:spcBef>
                <a:spcPts val="0"/>
              </a:spcBef>
              <a:spcAft>
                <a:spcPts val="0"/>
              </a:spcAft>
              <a:buNone/>
            </a:pPr>
            <a:r>
              <a:t/>
            </a:r>
            <a:endParaRPr sz="2000">
              <a:solidFill>
                <a:srgbClr val="000000"/>
              </a:solidFill>
              <a:latin typeface="Oswald"/>
              <a:ea typeface="Oswald"/>
              <a:cs typeface="Oswald"/>
              <a:sym typeface="Oswald"/>
            </a:endParaRPr>
          </a:p>
          <a:p>
            <a:pPr indent="0" lvl="0" marL="0" rtl="0" algn="just">
              <a:lnSpc>
                <a:spcPct val="100000"/>
              </a:lnSpc>
              <a:spcBef>
                <a:spcPts val="0"/>
              </a:spcBef>
              <a:spcAft>
                <a:spcPts val="0"/>
              </a:spcAft>
              <a:buNone/>
            </a:pPr>
            <a:r>
              <a:t/>
            </a:r>
            <a:endParaRPr sz="2000">
              <a:latin typeface="Oswald"/>
              <a:ea typeface="Oswald"/>
              <a:cs typeface="Oswald"/>
              <a:sym typeface="Oswald"/>
            </a:endParaRPr>
          </a:p>
        </p:txBody>
      </p:sp>
      <p:sp>
        <p:nvSpPr>
          <p:cNvPr id="181" name="Google Shape;181;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182" name="Google Shape;182;p27" title="administracion.png"/>
          <p:cNvPicPr preferRelativeResize="0"/>
          <p:nvPr/>
        </p:nvPicPr>
        <p:blipFill>
          <a:blip r:embed="rId3">
            <a:alphaModFix/>
          </a:blip>
          <a:stretch>
            <a:fillRect/>
          </a:stretch>
        </p:blipFill>
        <p:spPr>
          <a:xfrm>
            <a:off x="1096575" y="1600200"/>
            <a:ext cx="1842125" cy="1842125"/>
          </a:xfrm>
          <a:prstGeom prst="rect">
            <a:avLst/>
          </a:prstGeom>
          <a:noFill/>
          <a:ln>
            <a:noFill/>
          </a:ln>
        </p:spPr>
      </p:pic>
      <p:sp>
        <p:nvSpPr>
          <p:cNvPr id="183" name="Google Shape;183;p27"/>
          <p:cNvSpPr txBox="1"/>
          <p:nvPr/>
        </p:nvSpPr>
        <p:spPr>
          <a:xfrm>
            <a:off x="3695700" y="2217400"/>
            <a:ext cx="4389000" cy="1262100"/>
          </a:xfrm>
          <a:prstGeom prst="rect">
            <a:avLst/>
          </a:prstGeom>
          <a:noFill/>
          <a:ln>
            <a:noFill/>
          </a:ln>
        </p:spPr>
        <p:txBody>
          <a:bodyPr anchorCtr="0" anchor="t" bIns="91425" lIns="91425" spcFirstLastPara="1" rIns="91425" wrap="square" tIns="91425">
            <a:spAutoFit/>
          </a:bodyPr>
          <a:lstStyle/>
          <a:p>
            <a:pPr indent="-317500" lvl="0" marL="269999" rtl="0" algn="just">
              <a:spcBef>
                <a:spcPts val="0"/>
              </a:spcBef>
              <a:spcAft>
                <a:spcPts val="0"/>
              </a:spcAft>
              <a:buClr>
                <a:schemeClr val="dk1"/>
              </a:buClr>
              <a:buSzPts val="1400"/>
              <a:buFont typeface="Oswald Light"/>
              <a:buChar char="●"/>
            </a:pPr>
            <a:r>
              <a:rPr lang="es">
                <a:solidFill>
                  <a:schemeClr val="dk1"/>
                </a:solidFill>
                <a:latin typeface="Oswald Light"/>
                <a:ea typeface="Oswald Light"/>
                <a:cs typeface="Oswald Light"/>
                <a:sym typeface="Oswald Light"/>
              </a:rPr>
              <a:t>Centralizar la planificación general del proyecto.</a:t>
            </a:r>
            <a:endParaRPr>
              <a:solidFill>
                <a:schemeClr val="dk1"/>
              </a:solidFill>
              <a:latin typeface="Oswald Light"/>
              <a:ea typeface="Oswald Light"/>
              <a:cs typeface="Oswald Light"/>
              <a:sym typeface="Oswald Light"/>
            </a:endParaRPr>
          </a:p>
          <a:p>
            <a:pPr indent="-317500" lvl="0" marL="269999" rtl="0" algn="just">
              <a:spcBef>
                <a:spcPts val="0"/>
              </a:spcBef>
              <a:spcAft>
                <a:spcPts val="0"/>
              </a:spcAft>
              <a:buClr>
                <a:schemeClr val="dk1"/>
              </a:buClr>
              <a:buSzPts val="1400"/>
              <a:buFont typeface="Oswald Light"/>
              <a:buChar char="●"/>
            </a:pPr>
            <a:r>
              <a:rPr lang="es">
                <a:solidFill>
                  <a:schemeClr val="dk1"/>
                </a:solidFill>
                <a:latin typeface="Oswald Light"/>
                <a:ea typeface="Oswald Light"/>
                <a:cs typeface="Oswald Light"/>
                <a:sym typeface="Oswald Light"/>
              </a:rPr>
              <a:t>Asegurarse de que cada integrante tenga claras sus tareas, plazos y responsabilidades.</a:t>
            </a:r>
            <a:endParaRPr>
              <a:solidFill>
                <a:schemeClr val="dk1"/>
              </a:solidFill>
              <a:latin typeface="Oswald Light"/>
              <a:ea typeface="Oswald Light"/>
              <a:cs typeface="Oswald Light"/>
              <a:sym typeface="Oswald Light"/>
            </a:endParaRPr>
          </a:p>
          <a:p>
            <a:pPr indent="-317500" lvl="0" marL="269999" rtl="0" algn="just">
              <a:spcBef>
                <a:spcPts val="0"/>
              </a:spcBef>
              <a:spcAft>
                <a:spcPts val="0"/>
              </a:spcAft>
              <a:buClr>
                <a:schemeClr val="dk1"/>
              </a:buClr>
              <a:buSzPts val="1400"/>
              <a:buFont typeface="Oswald Light"/>
              <a:buChar char="●"/>
            </a:pPr>
            <a:r>
              <a:rPr lang="es">
                <a:solidFill>
                  <a:schemeClr val="dk1"/>
                </a:solidFill>
                <a:latin typeface="Oswald Light"/>
                <a:ea typeface="Oswald Light"/>
                <a:cs typeface="Oswald Light"/>
                <a:sym typeface="Oswald Light"/>
              </a:rPr>
              <a:t>Preparar y supervisar la Carta Gantt.</a:t>
            </a:r>
            <a:endParaRPr>
              <a:solidFill>
                <a:schemeClr val="dk1"/>
              </a:solidFill>
              <a:latin typeface="Oswald Light"/>
              <a:ea typeface="Oswald Light"/>
              <a:cs typeface="Oswald Light"/>
              <a:sym typeface="Oswald Light"/>
            </a:endParaRPr>
          </a:p>
          <a:p>
            <a:pPr indent="-317500" lvl="0" marL="269999" rtl="0" algn="just">
              <a:spcBef>
                <a:spcPts val="0"/>
              </a:spcBef>
              <a:spcAft>
                <a:spcPts val="0"/>
              </a:spcAft>
              <a:buClr>
                <a:schemeClr val="dk1"/>
              </a:buClr>
              <a:buSzPts val="1400"/>
              <a:buFont typeface="Oswald Light"/>
              <a:buChar char="●"/>
            </a:pPr>
            <a:r>
              <a:rPr lang="es">
                <a:solidFill>
                  <a:schemeClr val="dk1"/>
                </a:solidFill>
                <a:latin typeface="Oswald Light"/>
                <a:ea typeface="Oswald Light"/>
                <a:cs typeface="Oswald Light"/>
                <a:sym typeface="Oswald Light"/>
              </a:rPr>
              <a:t>Coordinar las reuniones del equipo y resolver conflictos.</a:t>
            </a:r>
            <a:endParaRPr>
              <a:solidFill>
                <a:schemeClr val="dk1"/>
              </a:solidFill>
              <a:latin typeface="Oswald Light"/>
              <a:ea typeface="Oswald Light"/>
              <a:cs typeface="Oswald Light"/>
              <a:sym typeface="Oswald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8"/>
          <p:cNvSpPr txBox="1"/>
          <p:nvPr>
            <p:ph type="title"/>
          </p:nvPr>
        </p:nvSpPr>
        <p:spPr>
          <a:xfrm>
            <a:off x="311700" y="369800"/>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chemeClr val="lt2"/>
                </a:solidFill>
                <a:latin typeface="Oswald Medium"/>
                <a:ea typeface="Oswald Medium"/>
                <a:cs typeface="Oswald Medium"/>
                <a:sym typeface="Oswald Medium"/>
              </a:rPr>
              <a:t>Roles y Responsabilidades</a:t>
            </a:r>
            <a:endParaRPr>
              <a:solidFill>
                <a:schemeClr val="lt2"/>
              </a:solidFill>
              <a:latin typeface="Oswald Medium"/>
              <a:ea typeface="Oswald Medium"/>
              <a:cs typeface="Oswald Medium"/>
              <a:sym typeface="Oswald Medium"/>
            </a:endParaRPr>
          </a:p>
        </p:txBody>
      </p:sp>
      <p:sp>
        <p:nvSpPr>
          <p:cNvPr id="189" name="Google Shape;189;p28"/>
          <p:cNvSpPr txBox="1"/>
          <p:nvPr>
            <p:ph idx="1" type="body"/>
          </p:nvPr>
        </p:nvSpPr>
        <p:spPr>
          <a:xfrm>
            <a:off x="4322975" y="1224275"/>
            <a:ext cx="3457200" cy="871200"/>
          </a:xfrm>
          <a:prstGeom prst="rect">
            <a:avLst/>
          </a:prstGeom>
        </p:spPr>
        <p:txBody>
          <a:bodyPr anchorCtr="0" anchor="t" bIns="91425" lIns="91425" spcFirstLastPara="1" rIns="91425" wrap="square" tIns="91425">
            <a:noAutofit/>
          </a:bodyPr>
          <a:lstStyle/>
          <a:p>
            <a:pPr indent="-355600" lvl="0" marL="457200" rtl="0" algn="just">
              <a:lnSpc>
                <a:spcPct val="100000"/>
              </a:lnSpc>
              <a:spcBef>
                <a:spcPts val="0"/>
              </a:spcBef>
              <a:spcAft>
                <a:spcPts val="0"/>
              </a:spcAft>
              <a:buClr>
                <a:srgbClr val="000000"/>
              </a:buClr>
              <a:buSzPts val="2000"/>
              <a:buFont typeface="Oswald"/>
              <a:buChar char="●"/>
            </a:pPr>
            <a:r>
              <a:rPr lang="es" sz="2000">
                <a:solidFill>
                  <a:srgbClr val="000000"/>
                </a:solidFill>
                <a:latin typeface="Oswald"/>
                <a:ea typeface="Oswald"/>
                <a:cs typeface="Oswald"/>
                <a:sym typeface="Oswald"/>
              </a:rPr>
              <a:t>Network Designer</a:t>
            </a:r>
            <a:endParaRPr sz="2000">
              <a:solidFill>
                <a:srgbClr val="000000"/>
              </a:solidFill>
              <a:latin typeface="Oswald"/>
              <a:ea typeface="Oswald"/>
              <a:cs typeface="Oswald"/>
              <a:sym typeface="Oswald"/>
            </a:endParaRPr>
          </a:p>
          <a:p>
            <a:pPr indent="0" lvl="0" marL="0" rtl="0" algn="just">
              <a:lnSpc>
                <a:spcPct val="100000"/>
              </a:lnSpc>
              <a:spcBef>
                <a:spcPts val="0"/>
              </a:spcBef>
              <a:spcAft>
                <a:spcPts val="0"/>
              </a:spcAft>
              <a:buNone/>
            </a:pPr>
            <a:r>
              <a:rPr lang="es" sz="2000">
                <a:latin typeface="Oswald"/>
                <a:ea typeface="Oswald"/>
                <a:cs typeface="Oswald"/>
                <a:sym typeface="Oswald"/>
              </a:rPr>
              <a:t>Reinaldo Pacheco y Byron Caices</a:t>
            </a:r>
            <a:endParaRPr sz="2000">
              <a:latin typeface="Oswald"/>
              <a:ea typeface="Oswald"/>
              <a:cs typeface="Oswald"/>
              <a:sym typeface="Oswald"/>
            </a:endParaRPr>
          </a:p>
        </p:txBody>
      </p:sp>
      <p:sp>
        <p:nvSpPr>
          <p:cNvPr id="190" name="Google Shape;190;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191" name="Google Shape;191;p28" title="red.png"/>
          <p:cNvPicPr preferRelativeResize="0"/>
          <p:nvPr/>
        </p:nvPicPr>
        <p:blipFill>
          <a:blip r:embed="rId3">
            <a:alphaModFix/>
          </a:blip>
          <a:stretch>
            <a:fillRect/>
          </a:stretch>
        </p:blipFill>
        <p:spPr>
          <a:xfrm>
            <a:off x="1172775" y="1589650"/>
            <a:ext cx="1829524" cy="1829524"/>
          </a:xfrm>
          <a:prstGeom prst="rect">
            <a:avLst/>
          </a:prstGeom>
          <a:noFill/>
          <a:ln>
            <a:noFill/>
          </a:ln>
        </p:spPr>
      </p:pic>
      <p:sp>
        <p:nvSpPr>
          <p:cNvPr id="192" name="Google Shape;192;p28"/>
          <p:cNvSpPr txBox="1"/>
          <p:nvPr/>
        </p:nvSpPr>
        <p:spPr>
          <a:xfrm>
            <a:off x="3482325" y="2217400"/>
            <a:ext cx="4549200" cy="12621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Clr>
                <a:schemeClr val="dk1"/>
              </a:buClr>
              <a:buSzPts val="1400"/>
              <a:buFont typeface="Oswald Light"/>
              <a:buChar char="●"/>
            </a:pPr>
            <a:r>
              <a:rPr lang="es">
                <a:solidFill>
                  <a:schemeClr val="dk1"/>
                </a:solidFill>
                <a:latin typeface="Oswald Light"/>
                <a:ea typeface="Oswald Light"/>
                <a:cs typeface="Oswald Light"/>
                <a:sym typeface="Oswald Light"/>
              </a:rPr>
              <a:t>Proponer el esquema inicial de la red en Packet Tracer (topología, interconexión, dispositivos).</a:t>
            </a:r>
            <a:endParaRPr>
              <a:solidFill>
                <a:schemeClr val="dk1"/>
              </a:solidFill>
              <a:latin typeface="Oswald Light"/>
              <a:ea typeface="Oswald Light"/>
              <a:cs typeface="Oswald Light"/>
              <a:sym typeface="Oswald Light"/>
            </a:endParaRPr>
          </a:p>
          <a:p>
            <a:pPr indent="-317500" lvl="0" marL="457200" rtl="0" algn="just">
              <a:spcBef>
                <a:spcPts val="0"/>
              </a:spcBef>
              <a:spcAft>
                <a:spcPts val="0"/>
              </a:spcAft>
              <a:buClr>
                <a:schemeClr val="dk1"/>
              </a:buClr>
              <a:buSzPts val="1400"/>
              <a:buFont typeface="Oswald Light"/>
              <a:buChar char="●"/>
            </a:pPr>
            <a:r>
              <a:rPr lang="es">
                <a:solidFill>
                  <a:schemeClr val="dk1"/>
                </a:solidFill>
                <a:latin typeface="Oswald Light"/>
                <a:ea typeface="Oswald Light"/>
                <a:cs typeface="Oswald Light"/>
                <a:sym typeface="Oswald Light"/>
              </a:rPr>
              <a:t>Definir aspectos técnicos de IPs, rangos y servidores</a:t>
            </a:r>
            <a:endParaRPr>
              <a:solidFill>
                <a:schemeClr val="dk1"/>
              </a:solidFill>
              <a:latin typeface="Oswald Light"/>
              <a:ea typeface="Oswald Light"/>
              <a:cs typeface="Oswald Light"/>
              <a:sym typeface="Oswald Light"/>
            </a:endParaRPr>
          </a:p>
          <a:p>
            <a:pPr indent="-317500" lvl="0" marL="457200" rtl="0" algn="just">
              <a:spcBef>
                <a:spcPts val="0"/>
              </a:spcBef>
              <a:spcAft>
                <a:spcPts val="0"/>
              </a:spcAft>
              <a:buClr>
                <a:schemeClr val="dk1"/>
              </a:buClr>
              <a:buSzPts val="1400"/>
              <a:buFont typeface="Oswald Light"/>
              <a:buChar char="●"/>
            </a:pPr>
            <a:r>
              <a:rPr lang="es">
                <a:solidFill>
                  <a:schemeClr val="dk1"/>
                </a:solidFill>
                <a:latin typeface="Oswald Light"/>
                <a:ea typeface="Oswald Light"/>
                <a:cs typeface="Oswald Light"/>
                <a:sym typeface="Oswald Light"/>
              </a:rPr>
              <a:t>Trabajar en conjunto a Packet Tracer Admin para asegurar e identificar posibles riesgos o vulnerabilidades en la red.</a:t>
            </a:r>
            <a:endParaRPr sz="1800">
              <a:solidFill>
                <a:schemeClr val="dk1"/>
              </a:solidFill>
              <a:latin typeface="Oswald Light"/>
              <a:ea typeface="Oswald Light"/>
              <a:cs typeface="Oswald Light"/>
              <a:sym typeface="Oswald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9"/>
          <p:cNvSpPr txBox="1"/>
          <p:nvPr>
            <p:ph type="title"/>
          </p:nvPr>
        </p:nvSpPr>
        <p:spPr>
          <a:xfrm>
            <a:off x="311700" y="369800"/>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chemeClr val="lt2"/>
                </a:solidFill>
                <a:latin typeface="Oswald Medium"/>
                <a:ea typeface="Oswald Medium"/>
                <a:cs typeface="Oswald Medium"/>
                <a:sym typeface="Oswald Medium"/>
              </a:rPr>
              <a:t>Roles y Responsabilidades</a:t>
            </a:r>
            <a:endParaRPr>
              <a:solidFill>
                <a:schemeClr val="lt2"/>
              </a:solidFill>
              <a:latin typeface="Oswald Medium"/>
              <a:ea typeface="Oswald Medium"/>
              <a:cs typeface="Oswald Medium"/>
              <a:sym typeface="Oswald Medium"/>
            </a:endParaRPr>
          </a:p>
        </p:txBody>
      </p:sp>
      <p:sp>
        <p:nvSpPr>
          <p:cNvPr id="198" name="Google Shape;198;p29"/>
          <p:cNvSpPr txBox="1"/>
          <p:nvPr>
            <p:ph idx="1" type="body"/>
          </p:nvPr>
        </p:nvSpPr>
        <p:spPr>
          <a:xfrm>
            <a:off x="4322975" y="1224275"/>
            <a:ext cx="3457200" cy="871200"/>
          </a:xfrm>
          <a:prstGeom prst="rect">
            <a:avLst/>
          </a:prstGeom>
        </p:spPr>
        <p:txBody>
          <a:bodyPr anchorCtr="0" anchor="t" bIns="91425" lIns="91425" spcFirstLastPara="1" rIns="91425" wrap="square" tIns="91425">
            <a:noAutofit/>
          </a:bodyPr>
          <a:lstStyle/>
          <a:p>
            <a:pPr indent="-355600" lvl="0" marL="457200" rtl="0" algn="just">
              <a:lnSpc>
                <a:spcPct val="100000"/>
              </a:lnSpc>
              <a:spcBef>
                <a:spcPts val="0"/>
              </a:spcBef>
              <a:spcAft>
                <a:spcPts val="0"/>
              </a:spcAft>
              <a:buSzPts val="2000"/>
              <a:buFont typeface="Oswald"/>
              <a:buChar char="●"/>
            </a:pPr>
            <a:r>
              <a:rPr lang="es" sz="2000">
                <a:latin typeface="Oswald"/>
                <a:ea typeface="Oswald"/>
                <a:cs typeface="Oswald"/>
                <a:sym typeface="Oswald"/>
              </a:rPr>
              <a:t>Packet Tracer Admin</a:t>
            </a:r>
            <a:endParaRPr sz="2000">
              <a:latin typeface="Oswald"/>
              <a:ea typeface="Oswald"/>
              <a:cs typeface="Oswald"/>
              <a:sym typeface="Oswald"/>
            </a:endParaRPr>
          </a:p>
          <a:p>
            <a:pPr indent="0" lvl="0" marL="0" rtl="0" algn="just">
              <a:lnSpc>
                <a:spcPct val="100000"/>
              </a:lnSpc>
              <a:spcBef>
                <a:spcPts val="0"/>
              </a:spcBef>
              <a:spcAft>
                <a:spcPts val="0"/>
              </a:spcAft>
              <a:buClr>
                <a:schemeClr val="dk1"/>
              </a:buClr>
              <a:buSzPts val="1100"/>
              <a:buFont typeface="Arial"/>
              <a:buNone/>
            </a:pPr>
            <a:r>
              <a:rPr lang="es" sz="2000">
                <a:latin typeface="Oswald"/>
                <a:ea typeface="Oswald"/>
                <a:cs typeface="Oswald"/>
                <a:sym typeface="Oswald"/>
              </a:rPr>
              <a:t>Nicolás Alarcón y Matías Cortés</a:t>
            </a:r>
            <a:endParaRPr sz="2000">
              <a:solidFill>
                <a:srgbClr val="000000"/>
              </a:solidFill>
              <a:latin typeface="Oswald"/>
              <a:ea typeface="Oswald"/>
              <a:cs typeface="Oswald"/>
              <a:sym typeface="Oswald"/>
            </a:endParaRPr>
          </a:p>
        </p:txBody>
      </p:sp>
      <p:sp>
        <p:nvSpPr>
          <p:cNvPr id="199" name="Google Shape;199;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200" name="Google Shape;200;p29"/>
          <p:cNvSpPr txBox="1"/>
          <p:nvPr/>
        </p:nvSpPr>
        <p:spPr>
          <a:xfrm>
            <a:off x="3482325" y="2217400"/>
            <a:ext cx="4549200" cy="12621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Clr>
                <a:schemeClr val="dk1"/>
              </a:buClr>
              <a:buSzPts val="1400"/>
              <a:buFont typeface="Oswald Light"/>
              <a:buChar char="●"/>
            </a:pPr>
            <a:r>
              <a:rPr lang="es">
                <a:solidFill>
                  <a:schemeClr val="dk1"/>
                </a:solidFill>
                <a:latin typeface="Oswald Light"/>
                <a:ea typeface="Oswald Light"/>
                <a:cs typeface="Oswald Light"/>
                <a:sym typeface="Oswald Light"/>
              </a:rPr>
              <a:t>Implementar y refinar el esquema de red propuesto por los Network Designer.</a:t>
            </a:r>
            <a:endParaRPr>
              <a:solidFill>
                <a:schemeClr val="dk1"/>
              </a:solidFill>
              <a:latin typeface="Oswald Light"/>
              <a:ea typeface="Oswald Light"/>
              <a:cs typeface="Oswald Light"/>
              <a:sym typeface="Oswald Light"/>
            </a:endParaRPr>
          </a:p>
          <a:p>
            <a:pPr indent="-317500" lvl="0" marL="457200" rtl="0" algn="just">
              <a:spcBef>
                <a:spcPts val="0"/>
              </a:spcBef>
              <a:spcAft>
                <a:spcPts val="0"/>
              </a:spcAft>
              <a:buClr>
                <a:schemeClr val="dk1"/>
              </a:buClr>
              <a:buSzPts val="1400"/>
              <a:buFont typeface="Oswald Light"/>
              <a:buChar char="●"/>
            </a:pPr>
            <a:r>
              <a:rPr lang="es">
                <a:solidFill>
                  <a:schemeClr val="dk1"/>
                </a:solidFill>
                <a:latin typeface="Oswald Light"/>
                <a:ea typeface="Oswald Light"/>
                <a:cs typeface="Oswald Light"/>
                <a:sym typeface="Oswald Light"/>
              </a:rPr>
              <a:t>Encargarse de las configuraciones, asignaciones de servidores y pruebas de conectividad básicas.</a:t>
            </a:r>
            <a:endParaRPr>
              <a:solidFill>
                <a:schemeClr val="dk1"/>
              </a:solidFill>
              <a:latin typeface="Oswald Light"/>
              <a:ea typeface="Oswald Light"/>
              <a:cs typeface="Oswald Light"/>
              <a:sym typeface="Oswald Light"/>
            </a:endParaRPr>
          </a:p>
          <a:p>
            <a:pPr indent="-317500" lvl="0" marL="457200" rtl="0" algn="just">
              <a:spcBef>
                <a:spcPts val="0"/>
              </a:spcBef>
              <a:spcAft>
                <a:spcPts val="0"/>
              </a:spcAft>
              <a:buClr>
                <a:schemeClr val="dk1"/>
              </a:buClr>
              <a:buSzPts val="1400"/>
              <a:buFont typeface="Oswald Light"/>
              <a:buChar char="●"/>
            </a:pPr>
            <a:r>
              <a:rPr lang="es">
                <a:solidFill>
                  <a:schemeClr val="dk1"/>
                </a:solidFill>
                <a:latin typeface="Oswald Light"/>
                <a:ea typeface="Oswald Light"/>
                <a:cs typeface="Oswald Light"/>
                <a:sym typeface="Oswald Light"/>
              </a:rPr>
              <a:t>Generar capturas de tráfico de red.</a:t>
            </a:r>
            <a:endParaRPr sz="1800">
              <a:solidFill>
                <a:schemeClr val="dk1"/>
              </a:solidFill>
              <a:latin typeface="Oswald Light"/>
              <a:ea typeface="Oswald Light"/>
              <a:cs typeface="Oswald Light"/>
              <a:sym typeface="Oswald Light"/>
            </a:endParaRPr>
          </a:p>
        </p:txBody>
      </p:sp>
      <p:pic>
        <p:nvPicPr>
          <p:cNvPr id="201" name="Google Shape;201;p29" title="red-de-computadoras.png"/>
          <p:cNvPicPr preferRelativeResize="0"/>
          <p:nvPr/>
        </p:nvPicPr>
        <p:blipFill>
          <a:blip r:embed="rId3">
            <a:alphaModFix/>
          </a:blip>
          <a:stretch>
            <a:fillRect/>
          </a:stretch>
        </p:blipFill>
        <p:spPr>
          <a:xfrm>
            <a:off x="913675" y="1634124"/>
            <a:ext cx="1875250" cy="1875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0"/>
          <p:cNvSpPr txBox="1"/>
          <p:nvPr>
            <p:ph type="title"/>
          </p:nvPr>
        </p:nvSpPr>
        <p:spPr>
          <a:xfrm>
            <a:off x="311700" y="369800"/>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chemeClr val="lt2"/>
                </a:solidFill>
                <a:latin typeface="Oswald Medium"/>
                <a:ea typeface="Oswald Medium"/>
                <a:cs typeface="Oswald Medium"/>
                <a:sym typeface="Oswald Medium"/>
              </a:rPr>
              <a:t>Roles y Responsabilidades</a:t>
            </a:r>
            <a:endParaRPr>
              <a:solidFill>
                <a:schemeClr val="lt2"/>
              </a:solidFill>
              <a:latin typeface="Oswald Medium"/>
              <a:ea typeface="Oswald Medium"/>
              <a:cs typeface="Oswald Medium"/>
              <a:sym typeface="Oswald Medium"/>
            </a:endParaRPr>
          </a:p>
        </p:txBody>
      </p:sp>
      <p:sp>
        <p:nvSpPr>
          <p:cNvPr id="207" name="Google Shape;207;p30"/>
          <p:cNvSpPr txBox="1"/>
          <p:nvPr>
            <p:ph idx="1" type="body"/>
          </p:nvPr>
        </p:nvSpPr>
        <p:spPr>
          <a:xfrm>
            <a:off x="4322975" y="1224275"/>
            <a:ext cx="3457200" cy="871200"/>
          </a:xfrm>
          <a:prstGeom prst="rect">
            <a:avLst/>
          </a:prstGeom>
        </p:spPr>
        <p:txBody>
          <a:bodyPr anchorCtr="0" anchor="t" bIns="91425" lIns="91425" spcFirstLastPara="1" rIns="91425" wrap="square" tIns="91425">
            <a:noAutofit/>
          </a:bodyPr>
          <a:lstStyle/>
          <a:p>
            <a:pPr indent="-349250" lvl="0" marL="457200" rtl="0" algn="just">
              <a:lnSpc>
                <a:spcPct val="100000"/>
              </a:lnSpc>
              <a:spcBef>
                <a:spcPts val="0"/>
              </a:spcBef>
              <a:spcAft>
                <a:spcPts val="0"/>
              </a:spcAft>
              <a:buSzPts val="1900"/>
              <a:buFont typeface="Oswald"/>
              <a:buChar char="●"/>
            </a:pPr>
            <a:r>
              <a:rPr lang="es" sz="1900">
                <a:latin typeface="Oswald"/>
                <a:ea typeface="Oswald"/>
                <a:cs typeface="Oswald"/>
                <a:sym typeface="Oswald"/>
              </a:rPr>
              <a:t>Documentation Lead</a:t>
            </a:r>
            <a:endParaRPr sz="1900">
              <a:latin typeface="Oswald"/>
              <a:ea typeface="Oswald"/>
              <a:cs typeface="Oswald"/>
              <a:sym typeface="Oswald"/>
            </a:endParaRPr>
          </a:p>
          <a:p>
            <a:pPr indent="0" lvl="0" marL="0" rtl="0" algn="just">
              <a:lnSpc>
                <a:spcPct val="100000"/>
              </a:lnSpc>
              <a:spcBef>
                <a:spcPts val="0"/>
              </a:spcBef>
              <a:spcAft>
                <a:spcPts val="0"/>
              </a:spcAft>
              <a:buClr>
                <a:schemeClr val="dk1"/>
              </a:buClr>
              <a:buSzPts val="1100"/>
              <a:buFont typeface="Arial"/>
              <a:buNone/>
            </a:pPr>
            <a:r>
              <a:rPr lang="es" sz="1900">
                <a:latin typeface="Oswald"/>
                <a:ea typeface="Oswald"/>
                <a:cs typeface="Oswald"/>
                <a:sym typeface="Oswald"/>
              </a:rPr>
              <a:t>Bastián Olea Díaz y Williams Jiménez</a:t>
            </a:r>
            <a:endParaRPr sz="2000">
              <a:solidFill>
                <a:srgbClr val="000000"/>
              </a:solidFill>
              <a:latin typeface="Oswald"/>
              <a:ea typeface="Oswald"/>
              <a:cs typeface="Oswald"/>
              <a:sym typeface="Oswald"/>
            </a:endParaRPr>
          </a:p>
        </p:txBody>
      </p:sp>
      <p:sp>
        <p:nvSpPr>
          <p:cNvPr id="208" name="Google Shape;208;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209" name="Google Shape;209;p30"/>
          <p:cNvSpPr txBox="1"/>
          <p:nvPr/>
        </p:nvSpPr>
        <p:spPr>
          <a:xfrm>
            <a:off x="3482325" y="2217400"/>
            <a:ext cx="4549200" cy="16932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Clr>
                <a:schemeClr val="dk1"/>
              </a:buClr>
              <a:buSzPts val="1400"/>
              <a:buFont typeface="Oswald Light"/>
              <a:buChar char="●"/>
            </a:pPr>
            <a:r>
              <a:rPr lang="es">
                <a:solidFill>
                  <a:schemeClr val="dk1"/>
                </a:solidFill>
                <a:latin typeface="Oswald Light"/>
                <a:ea typeface="Oswald Light"/>
                <a:cs typeface="Oswald Light"/>
                <a:sym typeface="Oswald Light"/>
              </a:rPr>
              <a:t>Mantener registros detallados de configuración, topología y comandos usados.</a:t>
            </a:r>
            <a:endParaRPr>
              <a:solidFill>
                <a:schemeClr val="dk1"/>
              </a:solidFill>
              <a:latin typeface="Oswald Light"/>
              <a:ea typeface="Oswald Light"/>
              <a:cs typeface="Oswald Light"/>
              <a:sym typeface="Oswald Light"/>
            </a:endParaRPr>
          </a:p>
          <a:p>
            <a:pPr indent="-317500" lvl="0" marL="457200" rtl="0" algn="just">
              <a:spcBef>
                <a:spcPts val="0"/>
              </a:spcBef>
              <a:spcAft>
                <a:spcPts val="0"/>
              </a:spcAft>
              <a:buClr>
                <a:schemeClr val="dk1"/>
              </a:buClr>
              <a:buSzPts val="1400"/>
              <a:buFont typeface="Oswald Light"/>
              <a:buChar char="●"/>
            </a:pPr>
            <a:r>
              <a:rPr lang="es">
                <a:solidFill>
                  <a:schemeClr val="dk1"/>
                </a:solidFill>
                <a:latin typeface="Oswald Light"/>
                <a:ea typeface="Oswald Light"/>
                <a:cs typeface="Oswald Light"/>
                <a:sym typeface="Oswald Light"/>
              </a:rPr>
              <a:t>Redactar informes técnicos con procedimientos, resultados y análisis de las conexiones..</a:t>
            </a:r>
            <a:endParaRPr>
              <a:solidFill>
                <a:schemeClr val="dk1"/>
              </a:solidFill>
              <a:latin typeface="Oswald Light"/>
              <a:ea typeface="Oswald Light"/>
              <a:cs typeface="Oswald Light"/>
              <a:sym typeface="Oswald Light"/>
            </a:endParaRPr>
          </a:p>
          <a:p>
            <a:pPr indent="-317500" lvl="0" marL="457200" rtl="0" algn="just">
              <a:spcBef>
                <a:spcPts val="0"/>
              </a:spcBef>
              <a:spcAft>
                <a:spcPts val="0"/>
              </a:spcAft>
              <a:buClr>
                <a:schemeClr val="dk1"/>
              </a:buClr>
              <a:buSzPts val="1400"/>
              <a:buFont typeface="Oswald Light"/>
              <a:buChar char="●"/>
            </a:pPr>
            <a:r>
              <a:rPr lang="es">
                <a:solidFill>
                  <a:schemeClr val="dk1"/>
                </a:solidFill>
                <a:latin typeface="Oswald Light"/>
                <a:ea typeface="Oswald Light"/>
                <a:cs typeface="Oswald Light"/>
                <a:sym typeface="Oswald Light"/>
              </a:rPr>
              <a:t>Ga</a:t>
            </a:r>
            <a:r>
              <a:rPr lang="es">
                <a:solidFill>
                  <a:schemeClr val="dk1"/>
                </a:solidFill>
                <a:latin typeface="Oswald Light"/>
                <a:ea typeface="Oswald Light"/>
                <a:cs typeface="Oswald Light"/>
                <a:sym typeface="Oswald Light"/>
              </a:rPr>
              <a:t>r</a:t>
            </a:r>
            <a:r>
              <a:rPr lang="es">
                <a:solidFill>
                  <a:schemeClr val="dk1"/>
                </a:solidFill>
                <a:latin typeface="Oswald Light"/>
                <a:ea typeface="Oswald Light"/>
                <a:cs typeface="Oswald Light"/>
                <a:sym typeface="Oswald Light"/>
              </a:rPr>
              <a:t>antizar claridad, precisión y estructura en la documentación.</a:t>
            </a:r>
            <a:endParaRPr>
              <a:solidFill>
                <a:schemeClr val="dk1"/>
              </a:solidFill>
              <a:latin typeface="Oswald Light"/>
              <a:ea typeface="Oswald Light"/>
              <a:cs typeface="Oswald Light"/>
              <a:sym typeface="Oswald Light"/>
            </a:endParaRPr>
          </a:p>
          <a:p>
            <a:pPr indent="-317500" lvl="0" marL="457200" rtl="0" algn="just">
              <a:spcBef>
                <a:spcPts val="0"/>
              </a:spcBef>
              <a:spcAft>
                <a:spcPts val="0"/>
              </a:spcAft>
              <a:buClr>
                <a:schemeClr val="dk1"/>
              </a:buClr>
              <a:buSzPts val="1400"/>
              <a:buFont typeface="Oswald Light"/>
              <a:buChar char="●"/>
            </a:pPr>
            <a:r>
              <a:rPr lang="es">
                <a:solidFill>
                  <a:schemeClr val="dk1"/>
                </a:solidFill>
                <a:latin typeface="Oswald Light"/>
                <a:ea typeface="Oswald Light"/>
                <a:cs typeface="Oswald Light"/>
                <a:sym typeface="Oswald Light"/>
              </a:rPr>
              <a:t>Incluir diagramas, capturas y descripciones para facilitar la comprensión en Cisco Packet Tracer.</a:t>
            </a:r>
            <a:endParaRPr>
              <a:solidFill>
                <a:schemeClr val="dk1"/>
              </a:solidFill>
              <a:latin typeface="Oswald Light"/>
              <a:ea typeface="Oswald Light"/>
              <a:cs typeface="Oswald Light"/>
              <a:sym typeface="Oswald Light"/>
            </a:endParaRPr>
          </a:p>
        </p:txBody>
      </p:sp>
      <p:pic>
        <p:nvPicPr>
          <p:cNvPr id="210" name="Google Shape;210;p30" title="documentacion.png"/>
          <p:cNvPicPr preferRelativeResize="0"/>
          <p:nvPr/>
        </p:nvPicPr>
        <p:blipFill>
          <a:blip r:embed="rId3">
            <a:alphaModFix/>
          </a:blip>
          <a:stretch>
            <a:fillRect/>
          </a:stretch>
        </p:blipFill>
        <p:spPr>
          <a:xfrm>
            <a:off x="1100925" y="1636306"/>
            <a:ext cx="1870875" cy="1870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1"/>
          <p:cNvSpPr txBox="1"/>
          <p:nvPr>
            <p:ph type="title"/>
          </p:nvPr>
        </p:nvSpPr>
        <p:spPr>
          <a:xfrm>
            <a:off x="311700" y="369800"/>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chemeClr val="lt2"/>
                </a:solidFill>
                <a:latin typeface="Oswald Medium"/>
                <a:ea typeface="Oswald Medium"/>
                <a:cs typeface="Oswald Medium"/>
                <a:sym typeface="Oswald Medium"/>
              </a:rPr>
              <a:t>Roles y Responsabilidades</a:t>
            </a:r>
            <a:endParaRPr>
              <a:solidFill>
                <a:schemeClr val="lt2"/>
              </a:solidFill>
              <a:latin typeface="Oswald Medium"/>
              <a:ea typeface="Oswald Medium"/>
              <a:cs typeface="Oswald Medium"/>
              <a:sym typeface="Oswald Medium"/>
            </a:endParaRPr>
          </a:p>
        </p:txBody>
      </p:sp>
      <p:sp>
        <p:nvSpPr>
          <p:cNvPr id="216" name="Google Shape;216;p31"/>
          <p:cNvSpPr txBox="1"/>
          <p:nvPr>
            <p:ph idx="1" type="body"/>
          </p:nvPr>
        </p:nvSpPr>
        <p:spPr>
          <a:xfrm>
            <a:off x="4322975" y="1224275"/>
            <a:ext cx="3457200" cy="871200"/>
          </a:xfrm>
          <a:prstGeom prst="rect">
            <a:avLst/>
          </a:prstGeom>
        </p:spPr>
        <p:txBody>
          <a:bodyPr anchorCtr="0" anchor="t" bIns="91425" lIns="91425" spcFirstLastPara="1" rIns="91425" wrap="square" tIns="91425">
            <a:noAutofit/>
          </a:bodyPr>
          <a:lstStyle/>
          <a:p>
            <a:pPr indent="-349250" lvl="0" marL="457200" rtl="0" algn="just">
              <a:lnSpc>
                <a:spcPct val="100000"/>
              </a:lnSpc>
              <a:spcBef>
                <a:spcPts val="0"/>
              </a:spcBef>
              <a:spcAft>
                <a:spcPts val="0"/>
              </a:spcAft>
              <a:buSzPts val="1900"/>
              <a:buFont typeface="Oswald"/>
              <a:buChar char="●"/>
            </a:pPr>
            <a:r>
              <a:rPr lang="es" sz="1900">
                <a:latin typeface="Oswald"/>
                <a:ea typeface="Oswald"/>
                <a:cs typeface="Oswald"/>
                <a:sym typeface="Oswald"/>
              </a:rPr>
              <a:t>Planning &amp; Risk Analyst</a:t>
            </a:r>
            <a:endParaRPr sz="1900">
              <a:latin typeface="Oswald"/>
              <a:ea typeface="Oswald"/>
              <a:cs typeface="Oswald"/>
              <a:sym typeface="Oswald"/>
            </a:endParaRPr>
          </a:p>
          <a:p>
            <a:pPr indent="0" lvl="0" marL="0" rtl="0" algn="just">
              <a:lnSpc>
                <a:spcPct val="100000"/>
              </a:lnSpc>
              <a:spcBef>
                <a:spcPts val="0"/>
              </a:spcBef>
              <a:spcAft>
                <a:spcPts val="0"/>
              </a:spcAft>
              <a:buClr>
                <a:schemeClr val="dk1"/>
              </a:buClr>
              <a:buSzPts val="1100"/>
              <a:buFont typeface="Arial"/>
              <a:buNone/>
            </a:pPr>
            <a:r>
              <a:rPr lang="es" sz="1900">
                <a:latin typeface="Oswald"/>
                <a:ea typeface="Oswald"/>
                <a:cs typeface="Oswald"/>
                <a:sym typeface="Oswald"/>
              </a:rPr>
              <a:t>Benjamín Zúñiga</a:t>
            </a:r>
            <a:endParaRPr sz="2000">
              <a:solidFill>
                <a:srgbClr val="000000"/>
              </a:solidFill>
              <a:latin typeface="Oswald"/>
              <a:ea typeface="Oswald"/>
              <a:cs typeface="Oswald"/>
              <a:sym typeface="Oswald"/>
            </a:endParaRPr>
          </a:p>
        </p:txBody>
      </p:sp>
      <p:sp>
        <p:nvSpPr>
          <p:cNvPr id="217" name="Google Shape;217;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218" name="Google Shape;218;p31"/>
          <p:cNvSpPr txBox="1"/>
          <p:nvPr/>
        </p:nvSpPr>
        <p:spPr>
          <a:xfrm>
            <a:off x="3482325" y="2217400"/>
            <a:ext cx="4549200" cy="12621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Clr>
                <a:schemeClr val="dk1"/>
              </a:buClr>
              <a:buSzPts val="1400"/>
              <a:buFont typeface="Oswald Light"/>
              <a:buChar char="●"/>
            </a:pPr>
            <a:r>
              <a:rPr lang="es">
                <a:solidFill>
                  <a:schemeClr val="dk1"/>
                </a:solidFill>
                <a:latin typeface="Oswald Light"/>
                <a:ea typeface="Oswald Light"/>
                <a:cs typeface="Oswald Light"/>
                <a:sym typeface="Oswald Light"/>
              </a:rPr>
              <a:t>Identificar y documentar riesgos y vulnerabilidades presentes en la red.</a:t>
            </a:r>
            <a:endParaRPr>
              <a:solidFill>
                <a:schemeClr val="dk1"/>
              </a:solidFill>
              <a:latin typeface="Oswald Light"/>
              <a:ea typeface="Oswald Light"/>
              <a:cs typeface="Oswald Light"/>
              <a:sym typeface="Oswald Light"/>
            </a:endParaRPr>
          </a:p>
          <a:p>
            <a:pPr indent="-317500" lvl="0" marL="457200" rtl="0" algn="just">
              <a:spcBef>
                <a:spcPts val="0"/>
              </a:spcBef>
              <a:spcAft>
                <a:spcPts val="0"/>
              </a:spcAft>
              <a:buClr>
                <a:schemeClr val="dk1"/>
              </a:buClr>
              <a:buSzPts val="1400"/>
              <a:buFont typeface="Oswald Light"/>
              <a:buChar char="●"/>
            </a:pPr>
            <a:r>
              <a:rPr lang="es">
                <a:solidFill>
                  <a:schemeClr val="dk1"/>
                </a:solidFill>
                <a:latin typeface="Oswald Light"/>
                <a:ea typeface="Oswald Light"/>
                <a:cs typeface="Oswald Light"/>
                <a:sym typeface="Oswald Light"/>
              </a:rPr>
              <a:t>Reconocer y proponer posibles soluciones para mitigar los posibles riesgos de seguridad dentro de la red.</a:t>
            </a:r>
            <a:endParaRPr>
              <a:solidFill>
                <a:schemeClr val="dk1"/>
              </a:solidFill>
              <a:latin typeface="Oswald Light"/>
              <a:ea typeface="Oswald Light"/>
              <a:cs typeface="Oswald Light"/>
              <a:sym typeface="Oswald Light"/>
            </a:endParaRPr>
          </a:p>
          <a:p>
            <a:pPr indent="0" lvl="0" marL="0" rtl="0" algn="just">
              <a:spcBef>
                <a:spcPts val="0"/>
              </a:spcBef>
              <a:spcAft>
                <a:spcPts val="0"/>
              </a:spcAft>
              <a:buNone/>
            </a:pPr>
            <a:r>
              <a:t/>
            </a:r>
            <a:endParaRPr>
              <a:solidFill>
                <a:schemeClr val="dk1"/>
              </a:solidFill>
              <a:latin typeface="Oswald Light"/>
              <a:ea typeface="Oswald Light"/>
              <a:cs typeface="Oswald Light"/>
              <a:sym typeface="Oswald Light"/>
            </a:endParaRPr>
          </a:p>
        </p:txBody>
      </p:sp>
      <p:pic>
        <p:nvPicPr>
          <p:cNvPr id="219" name="Google Shape;219;p31" title="risk-management.png"/>
          <p:cNvPicPr preferRelativeResize="0"/>
          <p:nvPr/>
        </p:nvPicPr>
        <p:blipFill>
          <a:blip r:embed="rId3">
            <a:alphaModFix/>
          </a:blip>
          <a:stretch>
            <a:fillRect/>
          </a:stretch>
        </p:blipFill>
        <p:spPr>
          <a:xfrm>
            <a:off x="1179425" y="1680562"/>
            <a:ext cx="1693300" cy="1693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chemeClr val="lt2"/>
                </a:solidFill>
                <a:latin typeface="Oswald Medium"/>
                <a:ea typeface="Oswald Medium"/>
                <a:cs typeface="Oswald Medium"/>
                <a:sym typeface="Oswald Medium"/>
              </a:rPr>
              <a:t>Integrantes</a:t>
            </a:r>
            <a:endParaRPr>
              <a:solidFill>
                <a:schemeClr val="lt2"/>
              </a:solidFill>
              <a:latin typeface="Oswald Medium"/>
              <a:ea typeface="Oswald Medium"/>
              <a:cs typeface="Oswald Medium"/>
              <a:sym typeface="Oswald Medium"/>
            </a:endParaRPr>
          </a:p>
        </p:txBody>
      </p:sp>
      <p:sp>
        <p:nvSpPr>
          <p:cNvPr id="68" name="Google Shape;68;p1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Font typeface="Oswald"/>
              <a:buChar char="●"/>
            </a:pPr>
            <a:r>
              <a:rPr lang="es">
                <a:latin typeface="Oswald"/>
                <a:ea typeface="Oswald"/>
                <a:cs typeface="Oswald"/>
                <a:sym typeface="Oswald"/>
              </a:rPr>
              <a:t>Nicolás Alarcón</a:t>
            </a:r>
            <a:endParaRPr>
              <a:latin typeface="Oswald"/>
              <a:ea typeface="Oswald"/>
              <a:cs typeface="Oswald"/>
              <a:sym typeface="Oswald"/>
            </a:endParaRPr>
          </a:p>
          <a:p>
            <a:pPr indent="-342900" lvl="0" marL="457200" rtl="0" algn="l">
              <a:lnSpc>
                <a:spcPct val="150000"/>
              </a:lnSpc>
              <a:spcBef>
                <a:spcPts val="0"/>
              </a:spcBef>
              <a:spcAft>
                <a:spcPts val="0"/>
              </a:spcAft>
              <a:buSzPts val="1800"/>
              <a:buFont typeface="Oswald"/>
              <a:buChar char="●"/>
            </a:pPr>
            <a:r>
              <a:rPr lang="es">
                <a:latin typeface="Oswald"/>
                <a:ea typeface="Oswald"/>
                <a:cs typeface="Oswald"/>
                <a:sym typeface="Oswald"/>
              </a:rPr>
              <a:t>Byron Caices </a:t>
            </a:r>
            <a:endParaRPr>
              <a:latin typeface="Oswald"/>
              <a:ea typeface="Oswald"/>
              <a:cs typeface="Oswald"/>
              <a:sym typeface="Oswald"/>
            </a:endParaRPr>
          </a:p>
          <a:p>
            <a:pPr indent="-342900" lvl="0" marL="457200" rtl="0" algn="l">
              <a:lnSpc>
                <a:spcPct val="150000"/>
              </a:lnSpc>
              <a:spcBef>
                <a:spcPts val="0"/>
              </a:spcBef>
              <a:spcAft>
                <a:spcPts val="0"/>
              </a:spcAft>
              <a:buSzPts val="1800"/>
              <a:buFont typeface="Oswald"/>
              <a:buChar char="●"/>
            </a:pPr>
            <a:r>
              <a:rPr lang="es">
                <a:latin typeface="Oswald"/>
                <a:ea typeface="Oswald"/>
                <a:cs typeface="Oswald"/>
                <a:sym typeface="Oswald"/>
              </a:rPr>
              <a:t>Matías Cortés</a:t>
            </a:r>
            <a:endParaRPr>
              <a:latin typeface="Oswald"/>
              <a:ea typeface="Oswald"/>
              <a:cs typeface="Oswald"/>
              <a:sym typeface="Oswald"/>
            </a:endParaRPr>
          </a:p>
          <a:p>
            <a:pPr indent="-342900" lvl="0" marL="457200" rtl="0" algn="l">
              <a:lnSpc>
                <a:spcPct val="150000"/>
              </a:lnSpc>
              <a:spcBef>
                <a:spcPts val="0"/>
              </a:spcBef>
              <a:spcAft>
                <a:spcPts val="0"/>
              </a:spcAft>
              <a:buSzPts val="1800"/>
              <a:buFont typeface="Oswald"/>
              <a:buChar char="●"/>
            </a:pPr>
            <a:r>
              <a:rPr lang="es">
                <a:latin typeface="Oswald"/>
                <a:ea typeface="Oswald"/>
                <a:cs typeface="Oswald"/>
                <a:sym typeface="Oswald"/>
              </a:rPr>
              <a:t>Williams Jimenez</a:t>
            </a:r>
            <a:endParaRPr>
              <a:latin typeface="Oswald"/>
              <a:ea typeface="Oswald"/>
              <a:cs typeface="Oswald"/>
              <a:sym typeface="Oswald"/>
            </a:endParaRPr>
          </a:p>
          <a:p>
            <a:pPr indent="-342900" lvl="0" marL="457200" rtl="0" algn="l">
              <a:lnSpc>
                <a:spcPct val="150000"/>
              </a:lnSpc>
              <a:spcBef>
                <a:spcPts val="0"/>
              </a:spcBef>
              <a:spcAft>
                <a:spcPts val="0"/>
              </a:spcAft>
              <a:buSzPts val="1800"/>
              <a:buFont typeface="Oswald"/>
              <a:buChar char="●"/>
            </a:pPr>
            <a:r>
              <a:rPr lang="es">
                <a:latin typeface="Oswald"/>
                <a:ea typeface="Oswald"/>
                <a:cs typeface="Oswald"/>
                <a:sym typeface="Oswald"/>
              </a:rPr>
              <a:t>Bastián Olea</a:t>
            </a:r>
            <a:endParaRPr>
              <a:latin typeface="Oswald"/>
              <a:ea typeface="Oswald"/>
              <a:cs typeface="Oswald"/>
              <a:sym typeface="Oswald"/>
            </a:endParaRPr>
          </a:p>
          <a:p>
            <a:pPr indent="-342900" lvl="0" marL="457200" rtl="0" algn="l">
              <a:lnSpc>
                <a:spcPct val="150000"/>
              </a:lnSpc>
              <a:spcBef>
                <a:spcPts val="0"/>
              </a:spcBef>
              <a:spcAft>
                <a:spcPts val="0"/>
              </a:spcAft>
              <a:buSzPts val="1800"/>
              <a:buFont typeface="Oswald"/>
              <a:buChar char="●"/>
            </a:pPr>
            <a:r>
              <a:rPr lang="es">
                <a:latin typeface="Oswald"/>
                <a:ea typeface="Oswald"/>
                <a:cs typeface="Oswald"/>
                <a:sym typeface="Oswald"/>
              </a:rPr>
              <a:t>Reinaldo Pacheco</a:t>
            </a:r>
            <a:endParaRPr>
              <a:latin typeface="Oswald"/>
              <a:ea typeface="Oswald"/>
              <a:cs typeface="Oswald"/>
              <a:sym typeface="Oswald"/>
            </a:endParaRPr>
          </a:p>
          <a:p>
            <a:pPr indent="-342900" lvl="0" marL="457200" rtl="0" algn="l">
              <a:lnSpc>
                <a:spcPct val="150000"/>
              </a:lnSpc>
              <a:spcBef>
                <a:spcPts val="0"/>
              </a:spcBef>
              <a:spcAft>
                <a:spcPts val="0"/>
              </a:spcAft>
              <a:buSzPts val="1800"/>
              <a:buFont typeface="Oswald"/>
              <a:buChar char="●"/>
            </a:pPr>
            <a:r>
              <a:rPr lang="es">
                <a:latin typeface="Oswald"/>
                <a:ea typeface="Oswald"/>
                <a:cs typeface="Oswald"/>
                <a:sym typeface="Oswald"/>
              </a:rPr>
              <a:t>Stephan Paul </a:t>
            </a:r>
            <a:endParaRPr>
              <a:latin typeface="Oswald"/>
              <a:ea typeface="Oswald"/>
              <a:cs typeface="Oswald"/>
              <a:sym typeface="Oswald"/>
            </a:endParaRPr>
          </a:p>
          <a:p>
            <a:pPr indent="-342900" lvl="0" marL="457200" rtl="0" algn="l">
              <a:lnSpc>
                <a:spcPct val="150000"/>
              </a:lnSpc>
              <a:spcBef>
                <a:spcPts val="0"/>
              </a:spcBef>
              <a:spcAft>
                <a:spcPts val="0"/>
              </a:spcAft>
              <a:buSzPts val="1800"/>
              <a:buFont typeface="Oswald"/>
              <a:buChar char="●"/>
            </a:pPr>
            <a:r>
              <a:rPr lang="es">
                <a:latin typeface="Oswald"/>
                <a:ea typeface="Oswald"/>
                <a:cs typeface="Oswald"/>
                <a:sym typeface="Oswald"/>
              </a:rPr>
              <a:t>Benjamín </a:t>
            </a:r>
            <a:r>
              <a:rPr lang="es">
                <a:latin typeface="Oswald"/>
                <a:ea typeface="Oswald"/>
                <a:cs typeface="Oswald"/>
                <a:sym typeface="Oswald"/>
              </a:rPr>
              <a:t>Zúñiga</a:t>
            </a:r>
            <a:endParaRPr>
              <a:latin typeface="Oswald"/>
              <a:ea typeface="Oswald"/>
              <a:cs typeface="Oswald"/>
              <a:sym typeface="Oswald"/>
            </a:endParaRPr>
          </a:p>
        </p:txBody>
      </p:sp>
      <p:pic>
        <p:nvPicPr>
          <p:cNvPr id="69" name="Google Shape;69;p14" title="miembros.png"/>
          <p:cNvPicPr preferRelativeResize="0"/>
          <p:nvPr/>
        </p:nvPicPr>
        <p:blipFill>
          <a:blip r:embed="rId3">
            <a:alphaModFix/>
          </a:blip>
          <a:stretch>
            <a:fillRect/>
          </a:stretch>
        </p:blipFill>
        <p:spPr>
          <a:xfrm>
            <a:off x="4595950" y="953850"/>
            <a:ext cx="3397201" cy="3397201"/>
          </a:xfrm>
          <a:prstGeom prst="rect">
            <a:avLst/>
          </a:prstGeom>
          <a:noFill/>
          <a:ln>
            <a:noFill/>
          </a:ln>
        </p:spPr>
      </p:pic>
      <p:sp>
        <p:nvSpPr>
          <p:cNvPr id="70" name="Google Shape;70;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2"/>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latin typeface="Oswald Medium"/>
                <a:ea typeface="Oswald Medium"/>
                <a:cs typeface="Oswald Medium"/>
                <a:sym typeface="Oswald Medium"/>
              </a:rPr>
              <a:t>Matriz RACI</a:t>
            </a:r>
            <a:endParaRPr>
              <a:latin typeface="Oswald Medium"/>
              <a:ea typeface="Oswald Medium"/>
              <a:cs typeface="Oswald Medium"/>
              <a:sym typeface="Oswald Medium"/>
            </a:endParaRPr>
          </a:p>
        </p:txBody>
      </p:sp>
      <p:sp>
        <p:nvSpPr>
          <p:cNvPr id="225" name="Google Shape;225;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226" name="Google Shape;226;p32" title="evaluacion.png"/>
          <p:cNvPicPr preferRelativeResize="0"/>
          <p:nvPr/>
        </p:nvPicPr>
        <p:blipFill>
          <a:blip r:embed="rId3">
            <a:alphaModFix/>
          </a:blip>
          <a:stretch>
            <a:fillRect/>
          </a:stretch>
        </p:blipFill>
        <p:spPr>
          <a:xfrm>
            <a:off x="5144950" y="1096000"/>
            <a:ext cx="2744950" cy="2744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chemeClr val="lt2"/>
                </a:solidFill>
                <a:latin typeface="Oswald Medium"/>
                <a:ea typeface="Oswald Medium"/>
                <a:cs typeface="Oswald Medium"/>
                <a:sym typeface="Oswald Medium"/>
              </a:rPr>
              <a:t>Matriz RACI</a:t>
            </a:r>
            <a:endParaRPr>
              <a:solidFill>
                <a:schemeClr val="lt2"/>
              </a:solidFill>
              <a:latin typeface="Oswald Medium"/>
              <a:ea typeface="Oswald Medium"/>
              <a:cs typeface="Oswald Medium"/>
              <a:sym typeface="Oswald Medium"/>
            </a:endParaRPr>
          </a:p>
        </p:txBody>
      </p:sp>
      <p:pic>
        <p:nvPicPr>
          <p:cNvPr id="232" name="Google Shape;232;p33"/>
          <p:cNvPicPr preferRelativeResize="0"/>
          <p:nvPr/>
        </p:nvPicPr>
        <p:blipFill>
          <a:blip r:embed="rId3">
            <a:alphaModFix/>
          </a:blip>
          <a:stretch>
            <a:fillRect/>
          </a:stretch>
        </p:blipFill>
        <p:spPr>
          <a:xfrm>
            <a:off x="152400" y="1210625"/>
            <a:ext cx="8839198" cy="2628877"/>
          </a:xfrm>
          <a:prstGeom prst="rect">
            <a:avLst/>
          </a:prstGeom>
          <a:noFill/>
          <a:ln>
            <a:noFill/>
          </a:ln>
        </p:spPr>
      </p:pic>
      <p:sp>
        <p:nvSpPr>
          <p:cNvPr id="233" name="Google Shape;233;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234" name="Google Shape;234;p33"/>
          <p:cNvPicPr preferRelativeResize="0"/>
          <p:nvPr/>
        </p:nvPicPr>
        <p:blipFill>
          <a:blip r:embed="rId4">
            <a:alphaModFix/>
          </a:blip>
          <a:stretch>
            <a:fillRect/>
          </a:stretch>
        </p:blipFill>
        <p:spPr>
          <a:xfrm>
            <a:off x="61425" y="1137700"/>
            <a:ext cx="9021151" cy="277471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240" name="Google Shape;240;p3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chemeClr val="lt2"/>
                </a:solidFill>
                <a:latin typeface="Oswald Medium"/>
                <a:ea typeface="Oswald Medium"/>
                <a:cs typeface="Oswald Medium"/>
                <a:sym typeface="Oswald Medium"/>
              </a:rPr>
              <a:t>Matriz RACI</a:t>
            </a:r>
            <a:endParaRPr>
              <a:solidFill>
                <a:schemeClr val="lt2"/>
              </a:solidFill>
              <a:latin typeface="Oswald Medium"/>
              <a:ea typeface="Oswald Medium"/>
              <a:cs typeface="Oswald Medium"/>
              <a:sym typeface="Oswald Medium"/>
            </a:endParaRPr>
          </a:p>
        </p:txBody>
      </p:sp>
      <p:pic>
        <p:nvPicPr>
          <p:cNvPr id="241" name="Google Shape;241;p34"/>
          <p:cNvPicPr preferRelativeResize="0"/>
          <p:nvPr/>
        </p:nvPicPr>
        <p:blipFill>
          <a:blip r:embed="rId3">
            <a:alphaModFix/>
          </a:blip>
          <a:stretch>
            <a:fillRect/>
          </a:stretch>
        </p:blipFill>
        <p:spPr>
          <a:xfrm>
            <a:off x="0" y="1100341"/>
            <a:ext cx="9144000" cy="294281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247" name="Google Shape;247;p3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chemeClr val="lt2"/>
                </a:solidFill>
                <a:latin typeface="Oswald Medium"/>
                <a:ea typeface="Oswald Medium"/>
                <a:cs typeface="Oswald Medium"/>
                <a:sym typeface="Oswald Medium"/>
              </a:rPr>
              <a:t>Matriz RACI</a:t>
            </a:r>
            <a:endParaRPr>
              <a:solidFill>
                <a:schemeClr val="lt2"/>
              </a:solidFill>
              <a:latin typeface="Oswald Medium"/>
              <a:ea typeface="Oswald Medium"/>
              <a:cs typeface="Oswald Medium"/>
              <a:sym typeface="Oswald Medium"/>
            </a:endParaRPr>
          </a:p>
        </p:txBody>
      </p:sp>
      <p:pic>
        <p:nvPicPr>
          <p:cNvPr id="248" name="Google Shape;248;p35"/>
          <p:cNvPicPr preferRelativeResize="0"/>
          <p:nvPr/>
        </p:nvPicPr>
        <p:blipFill>
          <a:blip r:embed="rId3">
            <a:alphaModFix/>
          </a:blip>
          <a:stretch>
            <a:fillRect/>
          </a:stretch>
        </p:blipFill>
        <p:spPr>
          <a:xfrm>
            <a:off x="0" y="1469868"/>
            <a:ext cx="9144000" cy="184526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254" name="Google Shape;254;p3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chemeClr val="lt2"/>
                </a:solidFill>
                <a:latin typeface="Oswald Medium"/>
                <a:ea typeface="Oswald Medium"/>
                <a:cs typeface="Oswald Medium"/>
                <a:sym typeface="Oswald Medium"/>
              </a:rPr>
              <a:t>Matriz RACI</a:t>
            </a:r>
            <a:endParaRPr>
              <a:solidFill>
                <a:schemeClr val="lt2"/>
              </a:solidFill>
              <a:latin typeface="Oswald Medium"/>
              <a:ea typeface="Oswald Medium"/>
              <a:cs typeface="Oswald Medium"/>
              <a:sym typeface="Oswald Medium"/>
            </a:endParaRPr>
          </a:p>
        </p:txBody>
      </p:sp>
      <p:pic>
        <p:nvPicPr>
          <p:cNvPr id="255" name="Google Shape;255;p36"/>
          <p:cNvPicPr preferRelativeResize="0"/>
          <p:nvPr/>
        </p:nvPicPr>
        <p:blipFill>
          <a:blip r:embed="rId3">
            <a:alphaModFix/>
          </a:blip>
          <a:stretch>
            <a:fillRect/>
          </a:stretch>
        </p:blipFill>
        <p:spPr>
          <a:xfrm>
            <a:off x="152400" y="985299"/>
            <a:ext cx="8679901" cy="356450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261" name="Google Shape;261;p3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chemeClr val="lt2"/>
                </a:solidFill>
                <a:latin typeface="Oswald Medium"/>
                <a:ea typeface="Oswald Medium"/>
                <a:cs typeface="Oswald Medium"/>
                <a:sym typeface="Oswald Medium"/>
              </a:rPr>
              <a:t>Matriz RACI</a:t>
            </a:r>
            <a:endParaRPr>
              <a:solidFill>
                <a:schemeClr val="lt2"/>
              </a:solidFill>
              <a:latin typeface="Oswald Medium"/>
              <a:ea typeface="Oswald Medium"/>
              <a:cs typeface="Oswald Medium"/>
              <a:sym typeface="Oswald Medium"/>
            </a:endParaRPr>
          </a:p>
        </p:txBody>
      </p:sp>
      <p:pic>
        <p:nvPicPr>
          <p:cNvPr id="262" name="Google Shape;262;p37"/>
          <p:cNvPicPr preferRelativeResize="0"/>
          <p:nvPr/>
        </p:nvPicPr>
        <p:blipFill>
          <a:blip r:embed="rId3">
            <a:alphaModFix/>
          </a:blip>
          <a:stretch>
            <a:fillRect/>
          </a:stretch>
        </p:blipFill>
        <p:spPr>
          <a:xfrm>
            <a:off x="152400" y="1210625"/>
            <a:ext cx="8839199" cy="242215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268" name="Google Shape;268;p3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chemeClr val="lt2"/>
                </a:solidFill>
                <a:latin typeface="Oswald Medium"/>
                <a:ea typeface="Oswald Medium"/>
                <a:cs typeface="Oswald Medium"/>
                <a:sym typeface="Oswald Medium"/>
              </a:rPr>
              <a:t>Matriz RACI</a:t>
            </a:r>
            <a:endParaRPr>
              <a:solidFill>
                <a:schemeClr val="lt2"/>
              </a:solidFill>
              <a:latin typeface="Oswald Medium"/>
              <a:ea typeface="Oswald Medium"/>
              <a:cs typeface="Oswald Medium"/>
              <a:sym typeface="Oswald Medium"/>
            </a:endParaRPr>
          </a:p>
        </p:txBody>
      </p:sp>
      <p:pic>
        <p:nvPicPr>
          <p:cNvPr id="269" name="Google Shape;269;p38"/>
          <p:cNvPicPr preferRelativeResize="0"/>
          <p:nvPr/>
        </p:nvPicPr>
        <p:blipFill>
          <a:blip r:embed="rId3">
            <a:alphaModFix/>
          </a:blip>
          <a:stretch>
            <a:fillRect/>
          </a:stretch>
        </p:blipFill>
        <p:spPr>
          <a:xfrm>
            <a:off x="0" y="943182"/>
            <a:ext cx="9144000" cy="1916736"/>
          </a:xfrm>
          <a:prstGeom prst="rect">
            <a:avLst/>
          </a:prstGeom>
          <a:noFill/>
          <a:ln>
            <a:noFill/>
          </a:ln>
        </p:spPr>
      </p:pic>
      <p:pic>
        <p:nvPicPr>
          <p:cNvPr id="270" name="Google Shape;270;p38"/>
          <p:cNvPicPr preferRelativeResize="0"/>
          <p:nvPr/>
        </p:nvPicPr>
        <p:blipFill>
          <a:blip r:embed="rId4">
            <a:alphaModFix/>
          </a:blip>
          <a:stretch>
            <a:fillRect/>
          </a:stretch>
        </p:blipFill>
        <p:spPr>
          <a:xfrm>
            <a:off x="0" y="2921642"/>
            <a:ext cx="9144000" cy="197411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chemeClr val="lt2"/>
                </a:solidFill>
                <a:latin typeface="Oswald Medium"/>
                <a:ea typeface="Oswald Medium"/>
                <a:cs typeface="Oswald Medium"/>
                <a:sym typeface="Oswald Medium"/>
              </a:rPr>
              <a:t>Mecanismo Interno de Solución de Conflictos</a:t>
            </a:r>
            <a:endParaRPr>
              <a:solidFill>
                <a:schemeClr val="lt2"/>
              </a:solidFill>
              <a:latin typeface="Oswald Medium"/>
              <a:ea typeface="Oswald Medium"/>
              <a:cs typeface="Oswald Medium"/>
              <a:sym typeface="Oswald Medium"/>
            </a:endParaRPr>
          </a:p>
        </p:txBody>
      </p:sp>
      <p:sp>
        <p:nvSpPr>
          <p:cNvPr id="276" name="Google Shape;276;p39"/>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17500" lvl="0" marL="457200" rtl="0" algn="just">
              <a:spcBef>
                <a:spcPts val="1200"/>
              </a:spcBef>
              <a:spcAft>
                <a:spcPts val="0"/>
              </a:spcAft>
              <a:buSzPts val="1400"/>
              <a:buFont typeface="Arial"/>
              <a:buChar char="●"/>
            </a:pPr>
            <a:r>
              <a:rPr lang="es" sz="1400">
                <a:latin typeface="Oswald"/>
                <a:ea typeface="Oswald"/>
                <a:cs typeface="Oswald"/>
                <a:sym typeface="Oswald"/>
              </a:rPr>
              <a:t>Identificación y comunicación inmediata</a:t>
            </a:r>
            <a:br>
              <a:rPr lang="es" sz="1400">
                <a:latin typeface="Oswald"/>
                <a:ea typeface="Oswald"/>
                <a:cs typeface="Oswald"/>
                <a:sym typeface="Oswald"/>
              </a:rPr>
            </a:br>
            <a:endParaRPr sz="1400">
              <a:latin typeface="Oswald"/>
              <a:ea typeface="Oswald"/>
              <a:cs typeface="Oswald"/>
              <a:sym typeface="Oswald"/>
            </a:endParaRPr>
          </a:p>
          <a:p>
            <a:pPr indent="-317500" lvl="0" marL="457200" rtl="0" algn="just">
              <a:spcBef>
                <a:spcPts val="0"/>
              </a:spcBef>
              <a:spcAft>
                <a:spcPts val="0"/>
              </a:spcAft>
              <a:buSzPts val="1400"/>
              <a:buFont typeface="Arial"/>
              <a:buChar char="●"/>
            </a:pPr>
            <a:r>
              <a:rPr lang="es" sz="1400">
                <a:latin typeface="Oswald"/>
                <a:ea typeface="Oswald"/>
                <a:cs typeface="Oswald"/>
                <a:sym typeface="Oswald"/>
              </a:rPr>
              <a:t>Reuniones grupales cuando existan desacuerdos</a:t>
            </a:r>
            <a:br>
              <a:rPr lang="es" sz="1400">
                <a:latin typeface="Oswald"/>
                <a:ea typeface="Oswald"/>
                <a:cs typeface="Oswald"/>
                <a:sym typeface="Oswald"/>
              </a:rPr>
            </a:br>
            <a:endParaRPr sz="1400">
              <a:latin typeface="Oswald"/>
              <a:ea typeface="Oswald"/>
              <a:cs typeface="Oswald"/>
              <a:sym typeface="Oswald"/>
            </a:endParaRPr>
          </a:p>
          <a:p>
            <a:pPr indent="-317500" lvl="0" marL="457200" rtl="0" algn="just">
              <a:spcBef>
                <a:spcPts val="0"/>
              </a:spcBef>
              <a:spcAft>
                <a:spcPts val="0"/>
              </a:spcAft>
              <a:buSzPts val="1400"/>
              <a:buFont typeface="Arial"/>
              <a:buChar char="●"/>
            </a:pPr>
            <a:r>
              <a:rPr lang="es" sz="1400">
                <a:latin typeface="Oswald"/>
                <a:ea typeface="Oswald"/>
                <a:cs typeface="Oswald"/>
                <a:sym typeface="Oswald"/>
              </a:rPr>
              <a:t>Búsqueda de solución colaborativa</a:t>
            </a:r>
            <a:br>
              <a:rPr lang="es" sz="1400">
                <a:latin typeface="Oswald"/>
                <a:ea typeface="Oswald"/>
                <a:cs typeface="Oswald"/>
                <a:sym typeface="Oswald"/>
              </a:rPr>
            </a:br>
            <a:r>
              <a:rPr lang="es" sz="1400">
                <a:latin typeface="Oswald"/>
                <a:ea typeface="Oswald"/>
                <a:cs typeface="Oswald"/>
                <a:sym typeface="Oswald"/>
              </a:rPr>
              <a:t> </a:t>
            </a:r>
            <a:endParaRPr sz="1400">
              <a:latin typeface="Oswald"/>
              <a:ea typeface="Oswald"/>
              <a:cs typeface="Oswald"/>
              <a:sym typeface="Oswald"/>
            </a:endParaRPr>
          </a:p>
          <a:p>
            <a:pPr indent="-317500" lvl="0" marL="457200" rtl="0" algn="just">
              <a:spcBef>
                <a:spcPts val="0"/>
              </a:spcBef>
              <a:spcAft>
                <a:spcPts val="0"/>
              </a:spcAft>
              <a:buSzPts val="1400"/>
              <a:buFont typeface="Arial"/>
              <a:buChar char="●"/>
            </a:pPr>
            <a:r>
              <a:rPr lang="es" sz="1400">
                <a:latin typeface="Oswald"/>
                <a:ea typeface="Oswald"/>
                <a:cs typeface="Oswald"/>
                <a:sym typeface="Oswald"/>
              </a:rPr>
              <a:t>Escalamiento</a:t>
            </a:r>
            <a:br>
              <a:rPr lang="es" sz="1400">
                <a:latin typeface="Oswald"/>
                <a:ea typeface="Oswald"/>
                <a:cs typeface="Oswald"/>
                <a:sym typeface="Oswald"/>
              </a:rPr>
            </a:br>
            <a:endParaRPr sz="1400">
              <a:latin typeface="Oswald"/>
              <a:ea typeface="Oswald"/>
              <a:cs typeface="Oswald"/>
              <a:sym typeface="Oswald"/>
            </a:endParaRPr>
          </a:p>
          <a:p>
            <a:pPr indent="-317500" lvl="0" marL="457200" rtl="0" algn="just">
              <a:spcBef>
                <a:spcPts val="0"/>
              </a:spcBef>
              <a:spcAft>
                <a:spcPts val="0"/>
              </a:spcAft>
              <a:buSzPts val="1400"/>
              <a:buFont typeface="Oswald"/>
              <a:buChar char="●"/>
            </a:pPr>
            <a:r>
              <a:rPr lang="es" sz="1400">
                <a:latin typeface="Oswald"/>
                <a:ea typeface="Oswald"/>
                <a:cs typeface="Oswald"/>
                <a:sym typeface="Oswald"/>
              </a:rPr>
              <a:t>Seguimiento y cierre</a:t>
            </a:r>
            <a:endParaRPr sz="1400">
              <a:latin typeface="Oswald"/>
              <a:ea typeface="Oswald"/>
              <a:cs typeface="Oswald"/>
              <a:sym typeface="Oswald"/>
            </a:endParaRPr>
          </a:p>
        </p:txBody>
      </p:sp>
      <p:sp>
        <p:nvSpPr>
          <p:cNvPr id="277" name="Google Shape;277;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278" name="Google Shape;278;p39"/>
          <p:cNvPicPr preferRelativeResize="0"/>
          <p:nvPr/>
        </p:nvPicPr>
        <p:blipFill>
          <a:blip r:embed="rId3">
            <a:alphaModFix/>
          </a:blip>
          <a:stretch>
            <a:fillRect/>
          </a:stretch>
        </p:blipFill>
        <p:spPr>
          <a:xfrm>
            <a:off x="4925450" y="1307025"/>
            <a:ext cx="2968425" cy="29684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0"/>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latin typeface="Oswald Medium"/>
                <a:ea typeface="Oswald Medium"/>
                <a:cs typeface="Oswald Medium"/>
                <a:sym typeface="Oswald Medium"/>
              </a:rPr>
              <a:t>Esquema inicial de la red</a:t>
            </a:r>
            <a:endParaRPr>
              <a:latin typeface="Oswald Medium"/>
              <a:ea typeface="Oswald Medium"/>
              <a:cs typeface="Oswald Medium"/>
              <a:sym typeface="Oswald Medium"/>
            </a:endParaRPr>
          </a:p>
        </p:txBody>
      </p:sp>
      <p:sp>
        <p:nvSpPr>
          <p:cNvPr id="284" name="Google Shape;284;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285" name="Google Shape;285;p40" title="red-de-computadoras.png"/>
          <p:cNvPicPr preferRelativeResize="0"/>
          <p:nvPr/>
        </p:nvPicPr>
        <p:blipFill>
          <a:blip r:embed="rId3">
            <a:alphaModFix/>
          </a:blip>
          <a:stretch>
            <a:fillRect/>
          </a:stretch>
        </p:blipFill>
        <p:spPr>
          <a:xfrm>
            <a:off x="5926800" y="1142350"/>
            <a:ext cx="2744950" cy="27449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41"/>
          <p:cNvPicPr preferRelativeResize="0"/>
          <p:nvPr/>
        </p:nvPicPr>
        <p:blipFill>
          <a:blip r:embed="rId3">
            <a:alphaModFix/>
          </a:blip>
          <a:stretch>
            <a:fillRect/>
          </a:stretch>
        </p:blipFill>
        <p:spPr>
          <a:xfrm>
            <a:off x="823349" y="887400"/>
            <a:ext cx="7497325" cy="3649025"/>
          </a:xfrm>
          <a:prstGeom prst="rect">
            <a:avLst/>
          </a:prstGeom>
          <a:noFill/>
          <a:ln>
            <a:noFill/>
          </a:ln>
        </p:spPr>
      </p:pic>
      <p:sp>
        <p:nvSpPr>
          <p:cNvPr id="291" name="Google Shape;291;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chemeClr val="lt2"/>
                </a:solidFill>
                <a:latin typeface="Oswald Medium"/>
                <a:ea typeface="Oswald Medium"/>
                <a:cs typeface="Oswald Medium"/>
                <a:sym typeface="Oswald Medium"/>
              </a:rPr>
              <a:t>Índice</a:t>
            </a:r>
            <a:endParaRPr>
              <a:solidFill>
                <a:schemeClr val="lt2"/>
              </a:solidFill>
              <a:latin typeface="Oswald Medium"/>
              <a:ea typeface="Oswald Medium"/>
              <a:cs typeface="Oswald Medium"/>
              <a:sym typeface="Oswald Medium"/>
            </a:endParaRPr>
          </a:p>
        </p:txBody>
      </p:sp>
      <p:sp>
        <p:nvSpPr>
          <p:cNvPr id="76" name="Google Shape;76;p15"/>
          <p:cNvSpPr txBox="1"/>
          <p:nvPr>
            <p:ph idx="1" type="body"/>
          </p:nvPr>
        </p:nvSpPr>
        <p:spPr>
          <a:xfrm>
            <a:off x="311700" y="950400"/>
            <a:ext cx="8074500" cy="4045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 sz="1200">
                <a:latin typeface="Oswald"/>
                <a:ea typeface="Oswald"/>
                <a:cs typeface="Oswald"/>
                <a:sym typeface="Oswald"/>
              </a:rPr>
              <a:t>01 Introducción							4</a:t>
            </a:r>
            <a:endParaRPr sz="1200">
              <a:latin typeface="Oswald"/>
              <a:ea typeface="Oswald"/>
              <a:cs typeface="Oswald"/>
              <a:sym typeface="Oswald"/>
            </a:endParaRPr>
          </a:p>
          <a:p>
            <a:pPr indent="0" lvl="0" marL="0" rtl="0" algn="l">
              <a:spcBef>
                <a:spcPts val="1200"/>
              </a:spcBef>
              <a:spcAft>
                <a:spcPts val="0"/>
              </a:spcAft>
              <a:buNone/>
            </a:pPr>
            <a:r>
              <a:rPr lang="es" sz="1200">
                <a:latin typeface="Oswald"/>
                <a:ea typeface="Oswald"/>
                <a:cs typeface="Oswald"/>
                <a:sym typeface="Oswald"/>
              </a:rPr>
              <a:t>02 Objetivo General						5</a:t>
            </a:r>
            <a:endParaRPr sz="1200">
              <a:latin typeface="Oswald"/>
              <a:ea typeface="Oswald"/>
              <a:cs typeface="Oswald"/>
              <a:sym typeface="Oswald"/>
            </a:endParaRPr>
          </a:p>
          <a:p>
            <a:pPr indent="0" lvl="0" marL="0" rtl="0" algn="l">
              <a:spcBef>
                <a:spcPts val="1200"/>
              </a:spcBef>
              <a:spcAft>
                <a:spcPts val="0"/>
              </a:spcAft>
              <a:buNone/>
            </a:pPr>
            <a:r>
              <a:rPr lang="es" sz="1200">
                <a:latin typeface="Oswald"/>
                <a:ea typeface="Oswald"/>
                <a:cs typeface="Oswald"/>
                <a:sym typeface="Oswald"/>
              </a:rPr>
              <a:t>03 Objetivos </a:t>
            </a:r>
            <a:r>
              <a:rPr lang="es" sz="1200">
                <a:latin typeface="Oswald"/>
                <a:ea typeface="Oswald"/>
                <a:cs typeface="Oswald"/>
                <a:sym typeface="Oswald"/>
              </a:rPr>
              <a:t>Específicos						6</a:t>
            </a:r>
            <a:endParaRPr sz="1200">
              <a:latin typeface="Oswald"/>
              <a:ea typeface="Oswald"/>
              <a:cs typeface="Oswald"/>
              <a:sym typeface="Oswald"/>
            </a:endParaRPr>
          </a:p>
          <a:p>
            <a:pPr indent="0" lvl="0" marL="0" rtl="0" algn="l">
              <a:spcBef>
                <a:spcPts val="1200"/>
              </a:spcBef>
              <a:spcAft>
                <a:spcPts val="0"/>
              </a:spcAft>
              <a:buNone/>
            </a:pPr>
            <a:r>
              <a:rPr lang="es" sz="1200">
                <a:latin typeface="Oswald"/>
                <a:ea typeface="Oswald"/>
                <a:cs typeface="Oswald"/>
                <a:sym typeface="Oswald"/>
              </a:rPr>
              <a:t>04 Actividades y Planificación					7</a:t>
            </a:r>
            <a:endParaRPr sz="1200">
              <a:latin typeface="Oswald"/>
              <a:ea typeface="Oswald"/>
              <a:cs typeface="Oswald"/>
              <a:sym typeface="Oswald"/>
            </a:endParaRPr>
          </a:p>
          <a:p>
            <a:pPr indent="0" lvl="0" marL="0" rtl="0" algn="l">
              <a:spcBef>
                <a:spcPts val="1200"/>
              </a:spcBef>
              <a:spcAft>
                <a:spcPts val="0"/>
              </a:spcAft>
              <a:buNone/>
            </a:pPr>
            <a:r>
              <a:rPr lang="es" sz="1200">
                <a:latin typeface="Oswald"/>
                <a:ea typeface="Oswald"/>
                <a:cs typeface="Oswald"/>
                <a:sym typeface="Oswald"/>
              </a:rPr>
              <a:t>05 Asignación de Tiempos y Esfuerzos (HH)			14</a:t>
            </a:r>
            <a:endParaRPr sz="1200">
              <a:latin typeface="Oswald"/>
              <a:ea typeface="Oswald"/>
              <a:cs typeface="Oswald"/>
              <a:sym typeface="Oswald"/>
            </a:endParaRPr>
          </a:p>
          <a:p>
            <a:pPr indent="0" lvl="0" marL="0" rtl="0" algn="l">
              <a:spcBef>
                <a:spcPts val="1200"/>
              </a:spcBef>
              <a:spcAft>
                <a:spcPts val="0"/>
              </a:spcAft>
              <a:buNone/>
            </a:pPr>
            <a:r>
              <a:rPr lang="es" sz="1200">
                <a:latin typeface="Oswald"/>
                <a:ea typeface="Oswald"/>
                <a:cs typeface="Oswald"/>
                <a:sym typeface="Oswald"/>
              </a:rPr>
              <a:t>06 Roles y Responsabilidades					15</a:t>
            </a:r>
            <a:endParaRPr sz="1200">
              <a:latin typeface="Oswald"/>
              <a:ea typeface="Oswald"/>
              <a:cs typeface="Oswald"/>
              <a:sym typeface="Oswald"/>
            </a:endParaRPr>
          </a:p>
          <a:p>
            <a:pPr indent="0" lvl="0" marL="0" rtl="0" algn="l">
              <a:spcBef>
                <a:spcPts val="1200"/>
              </a:spcBef>
              <a:spcAft>
                <a:spcPts val="0"/>
              </a:spcAft>
              <a:buNone/>
            </a:pPr>
            <a:r>
              <a:rPr lang="es" sz="1200">
                <a:latin typeface="Oswald"/>
                <a:ea typeface="Oswald"/>
                <a:cs typeface="Oswald"/>
                <a:sym typeface="Oswald"/>
              </a:rPr>
              <a:t>07 Matriz Raci							21</a:t>
            </a:r>
            <a:endParaRPr sz="1200">
              <a:latin typeface="Oswald"/>
              <a:ea typeface="Oswald"/>
              <a:cs typeface="Oswald"/>
              <a:sym typeface="Oswald"/>
            </a:endParaRPr>
          </a:p>
          <a:p>
            <a:pPr indent="0" lvl="0" marL="0" rtl="0" algn="l">
              <a:spcBef>
                <a:spcPts val="1200"/>
              </a:spcBef>
              <a:spcAft>
                <a:spcPts val="0"/>
              </a:spcAft>
              <a:buNone/>
            </a:pPr>
            <a:r>
              <a:rPr lang="es" sz="1200">
                <a:latin typeface="Oswald"/>
                <a:ea typeface="Oswald"/>
                <a:cs typeface="Oswald"/>
                <a:sym typeface="Oswald"/>
              </a:rPr>
              <a:t>08 Mecanismo Interno de </a:t>
            </a:r>
            <a:r>
              <a:rPr lang="es" sz="1200">
                <a:latin typeface="Oswald"/>
                <a:ea typeface="Oswald"/>
                <a:cs typeface="Oswald"/>
                <a:sym typeface="Oswald"/>
              </a:rPr>
              <a:t>Solución</a:t>
            </a:r>
            <a:r>
              <a:rPr lang="es" sz="1200">
                <a:latin typeface="Oswald"/>
                <a:ea typeface="Oswald"/>
                <a:cs typeface="Oswald"/>
                <a:sym typeface="Oswald"/>
              </a:rPr>
              <a:t> de Conflictos			28</a:t>
            </a:r>
            <a:endParaRPr sz="1200">
              <a:latin typeface="Oswald"/>
              <a:ea typeface="Oswald"/>
              <a:cs typeface="Oswald"/>
              <a:sym typeface="Oswald"/>
            </a:endParaRPr>
          </a:p>
          <a:p>
            <a:pPr indent="0" lvl="0" marL="0" rtl="0" algn="l">
              <a:spcBef>
                <a:spcPts val="1200"/>
              </a:spcBef>
              <a:spcAft>
                <a:spcPts val="0"/>
              </a:spcAft>
              <a:buNone/>
            </a:pPr>
            <a:r>
              <a:rPr lang="es" sz="1200">
                <a:latin typeface="Oswald"/>
                <a:ea typeface="Oswald"/>
                <a:cs typeface="Oswald"/>
                <a:sym typeface="Oswald"/>
              </a:rPr>
              <a:t>09 Esquema Inicial de la Red					29</a:t>
            </a:r>
            <a:endParaRPr sz="1200">
              <a:latin typeface="Oswald"/>
              <a:ea typeface="Oswald"/>
              <a:cs typeface="Oswald"/>
              <a:sym typeface="Oswald"/>
            </a:endParaRPr>
          </a:p>
          <a:p>
            <a:pPr indent="0" lvl="0" marL="0" rtl="0" algn="l">
              <a:spcBef>
                <a:spcPts val="1200"/>
              </a:spcBef>
              <a:spcAft>
                <a:spcPts val="0"/>
              </a:spcAft>
              <a:buNone/>
            </a:pPr>
            <a:r>
              <a:rPr lang="es" sz="1200">
                <a:latin typeface="Oswald"/>
                <a:ea typeface="Oswald"/>
                <a:cs typeface="Oswald"/>
                <a:sym typeface="Oswald"/>
              </a:rPr>
              <a:t>10 Cronograma (Carta Gantt)					31</a:t>
            </a:r>
            <a:endParaRPr sz="1200">
              <a:latin typeface="Oswald"/>
              <a:ea typeface="Oswald"/>
              <a:cs typeface="Oswald"/>
              <a:sym typeface="Oswald"/>
            </a:endParaRPr>
          </a:p>
          <a:p>
            <a:pPr indent="0" lvl="0" marL="0" rtl="0" algn="l">
              <a:spcBef>
                <a:spcPts val="1200"/>
              </a:spcBef>
              <a:spcAft>
                <a:spcPts val="0"/>
              </a:spcAft>
              <a:buNone/>
            </a:pPr>
            <a:r>
              <a:rPr lang="es" sz="1200">
                <a:latin typeface="Oswald"/>
                <a:ea typeface="Oswald"/>
                <a:cs typeface="Oswald"/>
                <a:sym typeface="Oswald"/>
              </a:rPr>
              <a:t>11 Conclusiones y </a:t>
            </a:r>
            <a:r>
              <a:rPr lang="es" sz="1200">
                <a:latin typeface="Oswald"/>
                <a:ea typeface="Oswald"/>
                <a:cs typeface="Oswald"/>
                <a:sym typeface="Oswald"/>
              </a:rPr>
              <a:t>Próximos</a:t>
            </a:r>
            <a:r>
              <a:rPr lang="es" sz="1200">
                <a:latin typeface="Oswald"/>
                <a:ea typeface="Oswald"/>
                <a:cs typeface="Oswald"/>
                <a:sym typeface="Oswald"/>
              </a:rPr>
              <a:t> Pasos				34</a:t>
            </a:r>
            <a:endParaRPr sz="1200">
              <a:latin typeface="Oswald"/>
              <a:ea typeface="Oswald"/>
              <a:cs typeface="Oswald"/>
              <a:sym typeface="Oswald"/>
            </a:endParaRPr>
          </a:p>
          <a:p>
            <a:pPr indent="0" lvl="0" marL="0" rtl="0" algn="l">
              <a:spcBef>
                <a:spcPts val="1200"/>
              </a:spcBef>
              <a:spcAft>
                <a:spcPts val="1200"/>
              </a:spcAft>
              <a:buNone/>
            </a:pPr>
            <a:r>
              <a:rPr lang="es" sz="1200">
                <a:latin typeface="Oswald"/>
                <a:ea typeface="Oswald"/>
                <a:cs typeface="Oswald"/>
                <a:sym typeface="Oswald"/>
              </a:rPr>
              <a:t>12 Anexos							35</a:t>
            </a:r>
            <a:endParaRPr sz="1200">
              <a:latin typeface="Oswald"/>
              <a:ea typeface="Oswald"/>
              <a:cs typeface="Oswald"/>
              <a:sym typeface="Oswald"/>
            </a:endParaRPr>
          </a:p>
        </p:txBody>
      </p:sp>
      <p:sp>
        <p:nvSpPr>
          <p:cNvPr id="77" name="Google Shape;77;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78" name="Google Shape;78;p15"/>
          <p:cNvPicPr preferRelativeResize="0"/>
          <p:nvPr/>
        </p:nvPicPr>
        <p:blipFill>
          <a:blip r:embed="rId3">
            <a:alphaModFix/>
          </a:blip>
          <a:stretch>
            <a:fillRect/>
          </a:stretch>
        </p:blipFill>
        <p:spPr>
          <a:xfrm>
            <a:off x="4805425" y="739050"/>
            <a:ext cx="3520774" cy="352077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2"/>
          <p:cNvSpPr txBox="1"/>
          <p:nvPr>
            <p:ph type="title"/>
          </p:nvPr>
        </p:nvSpPr>
        <p:spPr>
          <a:xfrm>
            <a:off x="490250" y="526350"/>
            <a:ext cx="4081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latin typeface="Oswald"/>
                <a:ea typeface="Oswald"/>
                <a:cs typeface="Oswald"/>
                <a:sym typeface="Oswald"/>
              </a:rPr>
              <a:t>Cronograma (Carta Gantt)</a:t>
            </a:r>
            <a:endParaRPr>
              <a:latin typeface="Oswald"/>
              <a:ea typeface="Oswald"/>
              <a:cs typeface="Oswald"/>
              <a:sym typeface="Oswald"/>
            </a:endParaRPr>
          </a:p>
        </p:txBody>
      </p:sp>
      <p:sp>
        <p:nvSpPr>
          <p:cNvPr id="297" name="Google Shape;297;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43"/>
          <p:cNvPicPr preferRelativeResize="0"/>
          <p:nvPr/>
        </p:nvPicPr>
        <p:blipFill>
          <a:blip r:embed="rId3">
            <a:alphaModFix/>
          </a:blip>
          <a:stretch>
            <a:fillRect/>
          </a:stretch>
        </p:blipFill>
        <p:spPr>
          <a:xfrm>
            <a:off x="263800" y="1147619"/>
            <a:ext cx="8616400" cy="2848281"/>
          </a:xfrm>
          <a:prstGeom prst="rect">
            <a:avLst/>
          </a:prstGeom>
          <a:noFill/>
          <a:ln>
            <a:noFill/>
          </a:ln>
        </p:spPr>
      </p:pic>
      <p:sp>
        <p:nvSpPr>
          <p:cNvPr id="303" name="Google Shape;303;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44"/>
          <p:cNvPicPr preferRelativeResize="0"/>
          <p:nvPr/>
        </p:nvPicPr>
        <p:blipFill>
          <a:blip r:embed="rId3">
            <a:alphaModFix/>
          </a:blip>
          <a:stretch>
            <a:fillRect/>
          </a:stretch>
        </p:blipFill>
        <p:spPr>
          <a:xfrm>
            <a:off x="152400" y="1258575"/>
            <a:ext cx="8839200" cy="2626360"/>
          </a:xfrm>
          <a:prstGeom prst="rect">
            <a:avLst/>
          </a:prstGeom>
          <a:noFill/>
          <a:ln>
            <a:noFill/>
          </a:ln>
        </p:spPr>
      </p:pic>
      <p:sp>
        <p:nvSpPr>
          <p:cNvPr id="309" name="Google Shape;309;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2700">
                <a:solidFill>
                  <a:schemeClr val="lt2"/>
                </a:solidFill>
                <a:latin typeface="Oswald Medium"/>
                <a:ea typeface="Oswald Medium"/>
                <a:cs typeface="Oswald Medium"/>
                <a:sym typeface="Oswald Medium"/>
              </a:rPr>
              <a:t>Conectividad y </a:t>
            </a:r>
            <a:r>
              <a:rPr lang="es" sz="2700">
                <a:solidFill>
                  <a:schemeClr val="lt2"/>
                </a:solidFill>
                <a:latin typeface="Oswald Medium"/>
                <a:ea typeface="Oswald Medium"/>
                <a:cs typeface="Oswald Medium"/>
                <a:sym typeface="Oswald Medium"/>
              </a:rPr>
              <a:t>configuración</a:t>
            </a:r>
            <a:r>
              <a:rPr lang="es" sz="2700">
                <a:solidFill>
                  <a:schemeClr val="lt2"/>
                </a:solidFill>
                <a:latin typeface="Oswald Medium"/>
                <a:ea typeface="Oswald Medium"/>
                <a:cs typeface="Oswald Medium"/>
                <a:sym typeface="Oswald Medium"/>
              </a:rPr>
              <a:t> Packet Tracer</a:t>
            </a:r>
            <a:endParaRPr sz="2700">
              <a:solidFill>
                <a:schemeClr val="lt2"/>
              </a:solidFill>
              <a:latin typeface="Oswald Medium"/>
              <a:ea typeface="Oswald Medium"/>
              <a:cs typeface="Oswald Medium"/>
              <a:sym typeface="Oswald Medium"/>
            </a:endParaRPr>
          </a:p>
        </p:txBody>
      </p:sp>
      <p:sp>
        <p:nvSpPr>
          <p:cNvPr id="315" name="Google Shape;315;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316" name="Google Shape;316;p45"/>
          <p:cNvPicPr preferRelativeResize="0"/>
          <p:nvPr/>
        </p:nvPicPr>
        <p:blipFill>
          <a:blip r:embed="rId3">
            <a:alphaModFix/>
          </a:blip>
          <a:stretch>
            <a:fillRect/>
          </a:stretch>
        </p:blipFill>
        <p:spPr>
          <a:xfrm>
            <a:off x="311700" y="1179450"/>
            <a:ext cx="1200150" cy="1104900"/>
          </a:xfrm>
          <a:prstGeom prst="rect">
            <a:avLst/>
          </a:prstGeom>
          <a:noFill/>
          <a:ln>
            <a:noFill/>
          </a:ln>
        </p:spPr>
      </p:pic>
      <p:pic>
        <p:nvPicPr>
          <p:cNvPr id="317" name="Google Shape;317;p45"/>
          <p:cNvPicPr preferRelativeResize="0"/>
          <p:nvPr/>
        </p:nvPicPr>
        <p:blipFill>
          <a:blip r:embed="rId4">
            <a:alphaModFix/>
          </a:blip>
          <a:stretch>
            <a:fillRect/>
          </a:stretch>
        </p:blipFill>
        <p:spPr>
          <a:xfrm>
            <a:off x="2430150" y="1098475"/>
            <a:ext cx="918448" cy="1266825"/>
          </a:xfrm>
          <a:prstGeom prst="rect">
            <a:avLst/>
          </a:prstGeom>
          <a:noFill/>
          <a:ln>
            <a:noFill/>
          </a:ln>
        </p:spPr>
      </p:pic>
      <p:pic>
        <p:nvPicPr>
          <p:cNvPr id="318" name="Google Shape;318;p45"/>
          <p:cNvPicPr preferRelativeResize="0"/>
          <p:nvPr/>
        </p:nvPicPr>
        <p:blipFill>
          <a:blip r:embed="rId5">
            <a:alphaModFix/>
          </a:blip>
          <a:stretch>
            <a:fillRect/>
          </a:stretch>
        </p:blipFill>
        <p:spPr>
          <a:xfrm>
            <a:off x="116850" y="2571750"/>
            <a:ext cx="4301875" cy="2171700"/>
          </a:xfrm>
          <a:prstGeom prst="rect">
            <a:avLst/>
          </a:prstGeom>
          <a:noFill/>
          <a:ln>
            <a:noFill/>
          </a:ln>
        </p:spPr>
      </p:pic>
      <p:pic>
        <p:nvPicPr>
          <p:cNvPr id="319" name="Google Shape;319;p45"/>
          <p:cNvPicPr preferRelativeResize="0"/>
          <p:nvPr/>
        </p:nvPicPr>
        <p:blipFill>
          <a:blip r:embed="rId6">
            <a:alphaModFix/>
          </a:blip>
          <a:stretch>
            <a:fillRect/>
          </a:stretch>
        </p:blipFill>
        <p:spPr>
          <a:xfrm>
            <a:off x="6164375" y="1098488"/>
            <a:ext cx="870400" cy="1266825"/>
          </a:xfrm>
          <a:prstGeom prst="rect">
            <a:avLst/>
          </a:prstGeom>
          <a:noFill/>
          <a:ln>
            <a:noFill/>
          </a:ln>
        </p:spPr>
      </p:pic>
      <p:pic>
        <p:nvPicPr>
          <p:cNvPr id="320" name="Google Shape;320;p45"/>
          <p:cNvPicPr preferRelativeResize="0"/>
          <p:nvPr/>
        </p:nvPicPr>
        <p:blipFill>
          <a:blip r:embed="rId7">
            <a:alphaModFix/>
          </a:blip>
          <a:stretch>
            <a:fillRect/>
          </a:stretch>
        </p:blipFill>
        <p:spPr>
          <a:xfrm>
            <a:off x="4451000" y="2571750"/>
            <a:ext cx="4570155" cy="2171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2700">
                <a:solidFill>
                  <a:schemeClr val="lt2"/>
                </a:solidFill>
                <a:latin typeface="Oswald Medium"/>
                <a:ea typeface="Oswald Medium"/>
                <a:cs typeface="Oswald Medium"/>
                <a:sym typeface="Oswald Medium"/>
              </a:rPr>
              <a:t>Conectividad y configuración Packet Tracer</a:t>
            </a:r>
            <a:endParaRPr sz="2700">
              <a:solidFill>
                <a:schemeClr val="lt2"/>
              </a:solidFill>
              <a:latin typeface="Oswald Medium"/>
              <a:ea typeface="Oswald Medium"/>
              <a:cs typeface="Oswald Medium"/>
              <a:sym typeface="Oswald Medium"/>
            </a:endParaRPr>
          </a:p>
        </p:txBody>
      </p:sp>
      <p:sp>
        <p:nvSpPr>
          <p:cNvPr id="326" name="Google Shape;326;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327" name="Google Shape;327;p46"/>
          <p:cNvPicPr preferRelativeResize="0"/>
          <p:nvPr/>
        </p:nvPicPr>
        <p:blipFill>
          <a:blip r:embed="rId3">
            <a:alphaModFix/>
          </a:blip>
          <a:stretch>
            <a:fillRect/>
          </a:stretch>
        </p:blipFill>
        <p:spPr>
          <a:xfrm>
            <a:off x="1375950" y="1190725"/>
            <a:ext cx="1104900" cy="1209675"/>
          </a:xfrm>
          <a:prstGeom prst="rect">
            <a:avLst/>
          </a:prstGeom>
          <a:noFill/>
          <a:ln>
            <a:noFill/>
          </a:ln>
        </p:spPr>
      </p:pic>
      <p:pic>
        <p:nvPicPr>
          <p:cNvPr id="328" name="Google Shape;328;p46"/>
          <p:cNvPicPr preferRelativeResize="0"/>
          <p:nvPr/>
        </p:nvPicPr>
        <p:blipFill>
          <a:blip r:embed="rId4">
            <a:alphaModFix/>
          </a:blip>
          <a:stretch>
            <a:fillRect/>
          </a:stretch>
        </p:blipFill>
        <p:spPr>
          <a:xfrm>
            <a:off x="404375" y="2665088"/>
            <a:ext cx="2938900" cy="1175550"/>
          </a:xfrm>
          <a:prstGeom prst="rect">
            <a:avLst/>
          </a:prstGeom>
          <a:noFill/>
          <a:ln>
            <a:noFill/>
          </a:ln>
        </p:spPr>
      </p:pic>
      <p:pic>
        <p:nvPicPr>
          <p:cNvPr id="329" name="Google Shape;329;p46"/>
          <p:cNvPicPr preferRelativeResize="0"/>
          <p:nvPr/>
        </p:nvPicPr>
        <p:blipFill>
          <a:blip r:embed="rId5">
            <a:alphaModFix/>
          </a:blip>
          <a:stretch>
            <a:fillRect/>
          </a:stretch>
        </p:blipFill>
        <p:spPr>
          <a:xfrm>
            <a:off x="3630750" y="1058225"/>
            <a:ext cx="5299825" cy="33839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7"/>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2700">
                <a:solidFill>
                  <a:schemeClr val="lt2"/>
                </a:solidFill>
                <a:latin typeface="Oswald Medium"/>
                <a:ea typeface="Oswald Medium"/>
                <a:cs typeface="Oswald Medium"/>
                <a:sym typeface="Oswald Medium"/>
              </a:rPr>
              <a:t>Conectividad y configuración Packet Tracer</a:t>
            </a:r>
            <a:endParaRPr sz="2700">
              <a:solidFill>
                <a:schemeClr val="lt2"/>
              </a:solidFill>
              <a:latin typeface="Oswald Medium"/>
              <a:ea typeface="Oswald Medium"/>
              <a:cs typeface="Oswald Medium"/>
              <a:sym typeface="Oswald Medium"/>
            </a:endParaRPr>
          </a:p>
        </p:txBody>
      </p:sp>
      <p:sp>
        <p:nvSpPr>
          <p:cNvPr id="335" name="Google Shape;335;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336" name="Google Shape;336;p47"/>
          <p:cNvPicPr preferRelativeResize="0"/>
          <p:nvPr/>
        </p:nvPicPr>
        <p:blipFill>
          <a:blip r:embed="rId3">
            <a:alphaModFix/>
          </a:blip>
          <a:stretch>
            <a:fillRect/>
          </a:stretch>
        </p:blipFill>
        <p:spPr>
          <a:xfrm>
            <a:off x="1461663" y="1243488"/>
            <a:ext cx="876300" cy="1143000"/>
          </a:xfrm>
          <a:prstGeom prst="rect">
            <a:avLst/>
          </a:prstGeom>
          <a:noFill/>
          <a:ln>
            <a:noFill/>
          </a:ln>
        </p:spPr>
      </p:pic>
      <p:pic>
        <p:nvPicPr>
          <p:cNvPr id="337" name="Google Shape;337;p47"/>
          <p:cNvPicPr preferRelativeResize="0"/>
          <p:nvPr/>
        </p:nvPicPr>
        <p:blipFill>
          <a:blip r:embed="rId4">
            <a:alphaModFix/>
          </a:blip>
          <a:stretch>
            <a:fillRect/>
          </a:stretch>
        </p:blipFill>
        <p:spPr>
          <a:xfrm>
            <a:off x="448550" y="2571750"/>
            <a:ext cx="2902525" cy="1834500"/>
          </a:xfrm>
          <a:prstGeom prst="rect">
            <a:avLst/>
          </a:prstGeom>
          <a:noFill/>
          <a:ln>
            <a:noFill/>
          </a:ln>
        </p:spPr>
      </p:pic>
      <p:pic>
        <p:nvPicPr>
          <p:cNvPr id="338" name="Google Shape;338;p47"/>
          <p:cNvPicPr preferRelativeResize="0"/>
          <p:nvPr/>
        </p:nvPicPr>
        <p:blipFill>
          <a:blip r:embed="rId5">
            <a:alphaModFix/>
          </a:blip>
          <a:stretch>
            <a:fillRect/>
          </a:stretch>
        </p:blipFill>
        <p:spPr>
          <a:xfrm>
            <a:off x="3635950" y="1514175"/>
            <a:ext cx="5120325" cy="20161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chemeClr val="lt2"/>
                </a:solidFill>
                <a:latin typeface="Oswald Medium"/>
                <a:ea typeface="Oswald Medium"/>
                <a:cs typeface="Oswald Medium"/>
                <a:sym typeface="Oswald Medium"/>
              </a:rPr>
              <a:t>¿Que es el protocolo FTP Y FTPS?</a:t>
            </a:r>
            <a:endParaRPr>
              <a:solidFill>
                <a:schemeClr val="lt2"/>
              </a:solidFill>
              <a:latin typeface="Oswald Medium"/>
              <a:ea typeface="Oswald Medium"/>
              <a:cs typeface="Oswald Medium"/>
              <a:sym typeface="Oswald Medium"/>
            </a:endParaRPr>
          </a:p>
        </p:txBody>
      </p:sp>
      <p:sp>
        <p:nvSpPr>
          <p:cNvPr id="344" name="Google Shape;344;p48"/>
          <p:cNvSpPr txBox="1"/>
          <p:nvPr>
            <p:ph idx="1" type="body"/>
          </p:nvPr>
        </p:nvSpPr>
        <p:spPr>
          <a:xfrm>
            <a:off x="311700" y="1171600"/>
            <a:ext cx="5181900" cy="3397200"/>
          </a:xfrm>
          <a:prstGeom prst="rect">
            <a:avLst/>
          </a:prstGeom>
        </p:spPr>
        <p:txBody>
          <a:bodyPr anchorCtr="0" anchor="t" bIns="91425" lIns="91425" spcFirstLastPara="1" rIns="91425" wrap="square" tIns="91425">
            <a:normAutofit/>
          </a:bodyPr>
          <a:lstStyle/>
          <a:p>
            <a:pPr indent="-342900" lvl="0" marL="457200" rtl="0" algn="l">
              <a:spcBef>
                <a:spcPts val="1200"/>
              </a:spcBef>
              <a:spcAft>
                <a:spcPts val="0"/>
              </a:spcAft>
              <a:buSzPts val="1800"/>
              <a:buFont typeface="Oswald"/>
              <a:buChar char="●"/>
            </a:pPr>
            <a:r>
              <a:rPr lang="es">
                <a:latin typeface="Oswald"/>
                <a:ea typeface="Oswald"/>
                <a:cs typeface="Oswald"/>
                <a:sym typeface="Oswald"/>
              </a:rPr>
              <a:t>File Transfer Protocol - protocolo de red creado en 1971 - Especificación en RFC 959 en 1985</a:t>
            </a:r>
            <a:endParaRPr>
              <a:latin typeface="Oswald"/>
              <a:ea typeface="Oswald"/>
              <a:cs typeface="Oswald"/>
              <a:sym typeface="Oswald"/>
            </a:endParaRPr>
          </a:p>
          <a:p>
            <a:pPr indent="-342900" lvl="0" marL="457200" rtl="0" algn="l">
              <a:spcBef>
                <a:spcPts val="0"/>
              </a:spcBef>
              <a:spcAft>
                <a:spcPts val="0"/>
              </a:spcAft>
              <a:buSzPts val="1800"/>
              <a:buFont typeface="Oswald"/>
              <a:buChar char="●"/>
            </a:pPr>
            <a:r>
              <a:rPr lang="es">
                <a:latin typeface="Oswald"/>
                <a:ea typeface="Oswald"/>
                <a:cs typeface="Oswald"/>
                <a:sym typeface="Oswald"/>
              </a:rPr>
              <a:t>FTP funciona bajo una arquitectura cliente-servidor y utiliza los puertos 21 (control) y 20 (datos)</a:t>
            </a:r>
            <a:endParaRPr>
              <a:latin typeface="Oswald"/>
              <a:ea typeface="Oswald"/>
              <a:cs typeface="Oswald"/>
              <a:sym typeface="Oswald"/>
            </a:endParaRPr>
          </a:p>
          <a:p>
            <a:pPr indent="-342900" lvl="0" marL="457200" rtl="0" algn="l">
              <a:spcBef>
                <a:spcPts val="0"/>
              </a:spcBef>
              <a:spcAft>
                <a:spcPts val="0"/>
              </a:spcAft>
              <a:buSzPts val="1800"/>
              <a:buFont typeface="Oswald"/>
              <a:buChar char="●"/>
            </a:pPr>
            <a:r>
              <a:rPr lang="es">
                <a:latin typeface="Oswald"/>
                <a:ea typeface="Oswald"/>
                <a:cs typeface="Oswald"/>
                <a:sym typeface="Oswald"/>
              </a:rPr>
              <a:t>Permite subir, descargar y gestionar archivos en un servidor remoto</a:t>
            </a:r>
            <a:endParaRPr>
              <a:latin typeface="Oswald"/>
              <a:ea typeface="Oswald"/>
              <a:cs typeface="Oswald"/>
              <a:sym typeface="Oswald"/>
            </a:endParaRPr>
          </a:p>
          <a:p>
            <a:pPr indent="-342900" lvl="0" marL="457200" rtl="0" algn="l">
              <a:spcBef>
                <a:spcPts val="0"/>
              </a:spcBef>
              <a:spcAft>
                <a:spcPts val="0"/>
              </a:spcAft>
              <a:buSzPts val="1800"/>
              <a:buFont typeface="Oswald"/>
              <a:buChar char="●"/>
            </a:pPr>
            <a:r>
              <a:rPr lang="es">
                <a:latin typeface="Oswald"/>
                <a:ea typeface="Oswald"/>
                <a:cs typeface="Oswald"/>
                <a:sym typeface="Oswald"/>
              </a:rPr>
              <a:t>Transmitir datos en texto plano, presenta riesgos de seguridad, lo que llevó al desarrollo de versiones más seguras como FTPS (FTP sobre TLS)</a:t>
            </a:r>
            <a:endParaRPr>
              <a:latin typeface="Oswald"/>
              <a:ea typeface="Oswald"/>
              <a:cs typeface="Oswald"/>
              <a:sym typeface="Oswald"/>
            </a:endParaRPr>
          </a:p>
        </p:txBody>
      </p:sp>
      <p:sp>
        <p:nvSpPr>
          <p:cNvPr id="345" name="Google Shape;345;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346" name="Google Shape;346;p48"/>
          <p:cNvPicPr preferRelativeResize="0"/>
          <p:nvPr/>
        </p:nvPicPr>
        <p:blipFill>
          <a:blip r:embed="rId3">
            <a:alphaModFix/>
          </a:blip>
          <a:stretch>
            <a:fillRect/>
          </a:stretch>
        </p:blipFill>
        <p:spPr>
          <a:xfrm>
            <a:off x="5493600" y="645150"/>
            <a:ext cx="3300192" cy="3300192"/>
          </a:xfrm>
          <a:prstGeom prst="rect">
            <a:avLst/>
          </a:prstGeom>
          <a:noFill/>
          <a:ln>
            <a:noFill/>
          </a:ln>
        </p:spPr>
      </p:pic>
      <p:sp>
        <p:nvSpPr>
          <p:cNvPr id="347" name="Google Shape;347;p48"/>
          <p:cNvSpPr txBox="1"/>
          <p:nvPr/>
        </p:nvSpPr>
        <p:spPr>
          <a:xfrm>
            <a:off x="522700" y="4381850"/>
            <a:ext cx="7887300" cy="86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s" sz="1200">
                <a:solidFill>
                  <a:schemeClr val="dk1"/>
                </a:solidFill>
              </a:rPr>
              <a:t>FTP Commands: APPE, MLSD, MLST, LIST, RETR, STOR, STOU | Serv-U. (n.d.). https://www.solarwinds.com/serv-u/tutorials/appe-stor-stou-retr-list-mlsd-mlst-ftp-command</a:t>
            </a:r>
            <a:endParaRPr sz="1800">
              <a:solidFill>
                <a:schemeClr val="dk1"/>
              </a:solidFill>
              <a:latin typeface="Old Standard TT"/>
              <a:ea typeface="Old Standard TT"/>
              <a:cs typeface="Old Standard TT"/>
              <a:sym typeface="Old Standard T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9"/>
          <p:cNvSpPr txBox="1"/>
          <p:nvPr>
            <p:ph type="title"/>
          </p:nvPr>
        </p:nvSpPr>
        <p:spPr>
          <a:xfrm>
            <a:off x="311700" y="180000"/>
            <a:ext cx="85206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2700">
                <a:solidFill>
                  <a:schemeClr val="lt2"/>
                </a:solidFill>
                <a:latin typeface="Oswald Medium"/>
                <a:ea typeface="Oswald Medium"/>
                <a:cs typeface="Oswald Medium"/>
                <a:sym typeface="Oswald Medium"/>
              </a:rPr>
              <a:t>Antecedentes - Análisis preliminar de tráfico con Wireshark</a:t>
            </a:r>
            <a:endParaRPr/>
          </a:p>
        </p:txBody>
      </p:sp>
      <p:sp>
        <p:nvSpPr>
          <p:cNvPr id="353" name="Google Shape;353;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354" name="Google Shape;354;p49"/>
          <p:cNvPicPr preferRelativeResize="0"/>
          <p:nvPr/>
        </p:nvPicPr>
        <p:blipFill>
          <a:blip r:embed="rId3">
            <a:alphaModFix/>
          </a:blip>
          <a:stretch>
            <a:fillRect/>
          </a:stretch>
        </p:blipFill>
        <p:spPr>
          <a:xfrm>
            <a:off x="840736" y="716700"/>
            <a:ext cx="7462523" cy="4307001"/>
          </a:xfrm>
          <a:prstGeom prst="rect">
            <a:avLst/>
          </a:prstGeom>
          <a:noFill/>
          <a:ln>
            <a:noFill/>
          </a:ln>
        </p:spPr>
      </p:pic>
      <p:pic>
        <p:nvPicPr>
          <p:cNvPr id="355" name="Google Shape;355;p49" title="sddefault.jpg"/>
          <p:cNvPicPr preferRelativeResize="0"/>
          <p:nvPr/>
        </p:nvPicPr>
        <p:blipFill rotWithShape="1">
          <a:blip r:embed="rId4">
            <a:alphaModFix/>
          </a:blip>
          <a:srcRect b="26447" l="4071" r="9115" t="24638"/>
          <a:stretch/>
        </p:blipFill>
        <p:spPr>
          <a:xfrm>
            <a:off x="6206700" y="1171600"/>
            <a:ext cx="2625600" cy="1109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0"/>
          <p:cNvSpPr txBox="1"/>
          <p:nvPr>
            <p:ph type="title"/>
          </p:nvPr>
        </p:nvSpPr>
        <p:spPr>
          <a:xfrm>
            <a:off x="311700" y="317250"/>
            <a:ext cx="85206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2700">
                <a:solidFill>
                  <a:schemeClr val="lt2"/>
                </a:solidFill>
                <a:latin typeface="Oswald Medium"/>
                <a:ea typeface="Oswald Medium"/>
                <a:cs typeface="Oswald Medium"/>
                <a:sym typeface="Oswald Medium"/>
              </a:rPr>
              <a:t>Antecedentes - Análisis preliminar de </a:t>
            </a:r>
            <a:r>
              <a:rPr lang="es" sz="2700">
                <a:solidFill>
                  <a:schemeClr val="lt2"/>
                </a:solidFill>
                <a:latin typeface="Oswald Medium"/>
                <a:ea typeface="Oswald Medium"/>
                <a:cs typeface="Oswald Medium"/>
                <a:sym typeface="Oswald Medium"/>
              </a:rPr>
              <a:t>tráfico</a:t>
            </a:r>
            <a:r>
              <a:rPr lang="es" sz="2700">
                <a:solidFill>
                  <a:schemeClr val="lt2"/>
                </a:solidFill>
                <a:latin typeface="Oswald Medium"/>
                <a:ea typeface="Oswald Medium"/>
                <a:cs typeface="Oswald Medium"/>
                <a:sym typeface="Oswald Medium"/>
              </a:rPr>
              <a:t> con Wireshark</a:t>
            </a:r>
            <a:endParaRPr/>
          </a:p>
        </p:txBody>
      </p:sp>
      <p:sp>
        <p:nvSpPr>
          <p:cNvPr id="361" name="Google Shape;361;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362" name="Google Shape;362;p50"/>
          <p:cNvPicPr preferRelativeResize="0"/>
          <p:nvPr/>
        </p:nvPicPr>
        <p:blipFill rotWithShape="1">
          <a:blip r:embed="rId3">
            <a:alphaModFix/>
          </a:blip>
          <a:srcRect b="15178" l="0" r="0" t="4596"/>
          <a:stretch/>
        </p:blipFill>
        <p:spPr>
          <a:xfrm>
            <a:off x="554500" y="872575"/>
            <a:ext cx="8035000" cy="4126376"/>
          </a:xfrm>
          <a:prstGeom prst="rect">
            <a:avLst/>
          </a:prstGeom>
          <a:noFill/>
          <a:ln>
            <a:noFill/>
          </a:ln>
        </p:spPr>
      </p:pic>
      <p:pic>
        <p:nvPicPr>
          <p:cNvPr id="363" name="Google Shape;363;p50" title="sddefault.jpg"/>
          <p:cNvPicPr preferRelativeResize="0"/>
          <p:nvPr/>
        </p:nvPicPr>
        <p:blipFill rotWithShape="1">
          <a:blip r:embed="rId4">
            <a:alphaModFix/>
          </a:blip>
          <a:srcRect b="26447" l="4071" r="9115" t="24638"/>
          <a:stretch/>
        </p:blipFill>
        <p:spPr>
          <a:xfrm>
            <a:off x="6206700" y="1171600"/>
            <a:ext cx="2625600" cy="11094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1"/>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2700">
                <a:solidFill>
                  <a:schemeClr val="lt2"/>
                </a:solidFill>
                <a:latin typeface="Oswald Medium"/>
                <a:ea typeface="Oswald Medium"/>
                <a:cs typeface="Oswald Medium"/>
                <a:sym typeface="Oswald Medium"/>
              </a:rPr>
              <a:t>Autenticación - Análisis de tráfico con Wireshark</a:t>
            </a:r>
            <a:endParaRPr/>
          </a:p>
        </p:txBody>
      </p:sp>
      <p:sp>
        <p:nvSpPr>
          <p:cNvPr id="369" name="Google Shape;369;p51"/>
          <p:cNvSpPr txBox="1"/>
          <p:nvPr>
            <p:ph idx="1" type="body"/>
          </p:nvPr>
        </p:nvSpPr>
        <p:spPr>
          <a:xfrm>
            <a:off x="5077250" y="2863250"/>
            <a:ext cx="3755100" cy="170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Comandos usados: </a:t>
            </a:r>
            <a:endParaRPr/>
          </a:p>
          <a:p>
            <a:pPr indent="-342900" lvl="0" marL="457200" rtl="0" algn="l">
              <a:spcBef>
                <a:spcPts val="1200"/>
              </a:spcBef>
              <a:spcAft>
                <a:spcPts val="0"/>
              </a:spcAft>
              <a:buSzPts val="1800"/>
              <a:buAutoNum type="arabicPeriod"/>
            </a:pPr>
            <a:r>
              <a:rPr lang="es"/>
              <a:t>USER </a:t>
            </a:r>
            <a:endParaRPr/>
          </a:p>
          <a:p>
            <a:pPr indent="-342900" lvl="0" marL="457200" rtl="0" algn="l">
              <a:spcBef>
                <a:spcPts val="0"/>
              </a:spcBef>
              <a:spcAft>
                <a:spcPts val="0"/>
              </a:spcAft>
              <a:buSzPts val="1800"/>
              <a:buAutoNum type="arabicPeriod"/>
            </a:pPr>
            <a:r>
              <a:rPr lang="es"/>
              <a:t>PASS</a:t>
            </a:r>
            <a:endParaRPr/>
          </a:p>
        </p:txBody>
      </p:sp>
      <p:sp>
        <p:nvSpPr>
          <p:cNvPr id="370" name="Google Shape;370;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371" name="Google Shape;371;p51"/>
          <p:cNvPicPr preferRelativeResize="0"/>
          <p:nvPr/>
        </p:nvPicPr>
        <p:blipFill>
          <a:blip r:embed="rId3">
            <a:alphaModFix/>
          </a:blip>
          <a:stretch>
            <a:fillRect/>
          </a:stretch>
        </p:blipFill>
        <p:spPr>
          <a:xfrm>
            <a:off x="0" y="1058215"/>
            <a:ext cx="9144003" cy="1705571"/>
          </a:xfrm>
          <a:prstGeom prst="rect">
            <a:avLst/>
          </a:prstGeom>
          <a:noFill/>
          <a:ln>
            <a:noFill/>
          </a:ln>
        </p:spPr>
      </p:pic>
      <p:sp>
        <p:nvSpPr>
          <p:cNvPr id="372" name="Google Shape;372;p51"/>
          <p:cNvSpPr/>
          <p:nvPr/>
        </p:nvSpPr>
        <p:spPr>
          <a:xfrm>
            <a:off x="3528375" y="1772500"/>
            <a:ext cx="1200900" cy="5136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373" name="Google Shape;373;p51"/>
          <p:cNvPicPr preferRelativeResize="0"/>
          <p:nvPr/>
        </p:nvPicPr>
        <p:blipFill>
          <a:blip r:embed="rId4">
            <a:alphaModFix/>
          </a:blip>
          <a:stretch>
            <a:fillRect/>
          </a:stretch>
        </p:blipFill>
        <p:spPr>
          <a:xfrm>
            <a:off x="361988" y="2904273"/>
            <a:ext cx="4576874" cy="195667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chemeClr val="lt2"/>
                </a:solidFill>
                <a:latin typeface="Oswald Medium"/>
                <a:ea typeface="Oswald Medium"/>
                <a:cs typeface="Oswald Medium"/>
                <a:sym typeface="Oswald Medium"/>
              </a:rPr>
              <a:t>Introducción</a:t>
            </a:r>
            <a:endParaRPr>
              <a:solidFill>
                <a:schemeClr val="lt2"/>
              </a:solidFill>
              <a:latin typeface="Oswald Medium"/>
              <a:ea typeface="Oswald Medium"/>
              <a:cs typeface="Oswald Medium"/>
              <a:sym typeface="Oswald Medium"/>
            </a:endParaRPr>
          </a:p>
        </p:txBody>
      </p:sp>
      <p:sp>
        <p:nvSpPr>
          <p:cNvPr id="84" name="Google Shape;84;p16"/>
          <p:cNvSpPr txBox="1"/>
          <p:nvPr>
            <p:ph idx="1" type="body"/>
          </p:nvPr>
        </p:nvSpPr>
        <p:spPr>
          <a:xfrm>
            <a:off x="311700" y="1171600"/>
            <a:ext cx="5776500" cy="33972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Clr>
                <a:schemeClr val="dk1"/>
              </a:buClr>
              <a:buSzPts val="1100"/>
              <a:buFont typeface="Arial"/>
              <a:buNone/>
            </a:pPr>
            <a:r>
              <a:rPr lang="es" sz="2001">
                <a:latin typeface="Oswald"/>
                <a:ea typeface="Oswald"/>
                <a:cs typeface="Oswald"/>
                <a:sym typeface="Oswald"/>
              </a:rPr>
              <a:t>“TechMove” es una empresa enfocada en logística, distribución y gestión del transporte de paquetes en la última milla, que ha experimentado un rápido crecimiento recientemente. Se busca digitalizar su sistema de rastreo de paquetes y gestión de inventario.</a:t>
            </a:r>
            <a:endParaRPr sz="2001">
              <a:latin typeface="Oswald"/>
              <a:ea typeface="Oswald"/>
              <a:cs typeface="Oswald"/>
              <a:sym typeface="Oswald"/>
            </a:endParaRPr>
          </a:p>
          <a:p>
            <a:pPr indent="0" lvl="0" marL="0" rtl="0" algn="l">
              <a:spcBef>
                <a:spcPts val="1200"/>
              </a:spcBef>
              <a:spcAft>
                <a:spcPts val="1200"/>
              </a:spcAft>
              <a:buClr>
                <a:schemeClr val="dk1"/>
              </a:buClr>
              <a:buSzPts val="1100"/>
              <a:buFont typeface="Arial"/>
              <a:buNone/>
            </a:pPr>
            <a:r>
              <a:rPr lang="es" sz="2001">
                <a:latin typeface="Oswald"/>
                <a:ea typeface="Oswald"/>
                <a:cs typeface="Oswald"/>
                <a:sym typeface="Oswald"/>
              </a:rPr>
              <a:t>Implementación rápida, garantizando funcionalidad, confiabilidad y accesibilidad para sus empleados</a:t>
            </a:r>
            <a:endParaRPr sz="2001">
              <a:latin typeface="Oswald"/>
              <a:ea typeface="Oswald"/>
              <a:cs typeface="Oswald"/>
              <a:sym typeface="Oswald"/>
            </a:endParaRPr>
          </a:p>
        </p:txBody>
      </p:sp>
      <p:sp>
        <p:nvSpPr>
          <p:cNvPr id="85" name="Google Shape;85;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86" name="Google Shape;86;p16" title="computadora.png"/>
          <p:cNvPicPr preferRelativeResize="0"/>
          <p:nvPr/>
        </p:nvPicPr>
        <p:blipFill>
          <a:blip r:embed="rId3">
            <a:alphaModFix/>
          </a:blip>
          <a:stretch>
            <a:fillRect/>
          </a:stretch>
        </p:blipFill>
        <p:spPr>
          <a:xfrm>
            <a:off x="6241750" y="1236062"/>
            <a:ext cx="2671375" cy="26713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2"/>
          <p:cNvSpPr txBox="1"/>
          <p:nvPr>
            <p:ph type="title"/>
          </p:nvPr>
        </p:nvSpPr>
        <p:spPr>
          <a:xfrm>
            <a:off x="311700" y="426700"/>
            <a:ext cx="85206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2700">
                <a:solidFill>
                  <a:schemeClr val="lt2"/>
                </a:solidFill>
                <a:latin typeface="Oswald Medium"/>
                <a:ea typeface="Oswald Medium"/>
                <a:cs typeface="Oswald Medium"/>
                <a:sym typeface="Oswald Medium"/>
              </a:rPr>
              <a:t>Transferencia archivo .txt</a:t>
            </a:r>
            <a:r>
              <a:rPr lang="es" sz="2700">
                <a:solidFill>
                  <a:schemeClr val="lt2"/>
                </a:solidFill>
                <a:latin typeface="Oswald Medium"/>
                <a:ea typeface="Oswald Medium"/>
                <a:cs typeface="Oswald Medium"/>
                <a:sym typeface="Oswald Medium"/>
              </a:rPr>
              <a:t> - Análisis de tráfico con Wireshark</a:t>
            </a:r>
            <a:endParaRPr/>
          </a:p>
        </p:txBody>
      </p:sp>
      <p:sp>
        <p:nvSpPr>
          <p:cNvPr id="379" name="Google Shape;379;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380" name="Google Shape;380;p52"/>
          <p:cNvPicPr preferRelativeResize="0"/>
          <p:nvPr/>
        </p:nvPicPr>
        <p:blipFill rotWithShape="1">
          <a:blip r:embed="rId3">
            <a:alphaModFix/>
          </a:blip>
          <a:srcRect b="0" l="0" r="0" t="45640"/>
          <a:stretch/>
        </p:blipFill>
        <p:spPr>
          <a:xfrm>
            <a:off x="311700" y="1088125"/>
            <a:ext cx="8520602" cy="2967226"/>
          </a:xfrm>
          <a:prstGeom prst="rect">
            <a:avLst/>
          </a:prstGeom>
          <a:noFill/>
          <a:ln>
            <a:noFill/>
          </a:ln>
        </p:spPr>
      </p:pic>
      <p:sp>
        <p:nvSpPr>
          <p:cNvPr id="381" name="Google Shape;381;p52"/>
          <p:cNvSpPr txBox="1"/>
          <p:nvPr>
            <p:ph idx="1" type="body"/>
          </p:nvPr>
        </p:nvSpPr>
        <p:spPr>
          <a:xfrm>
            <a:off x="3663750" y="4103575"/>
            <a:ext cx="1816500" cy="887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
              <a:t>Comando usado: </a:t>
            </a:r>
            <a:endParaRPr/>
          </a:p>
          <a:p>
            <a:pPr indent="-342900" lvl="0" marL="457200" rtl="0" algn="l">
              <a:spcBef>
                <a:spcPts val="1200"/>
              </a:spcBef>
              <a:spcAft>
                <a:spcPts val="0"/>
              </a:spcAft>
              <a:buSzPts val="1800"/>
              <a:buAutoNum type="arabicPeriod"/>
            </a:pPr>
            <a:r>
              <a:rPr lang="es"/>
              <a:t>RETR</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3"/>
          <p:cNvSpPr txBox="1"/>
          <p:nvPr>
            <p:ph type="title"/>
          </p:nvPr>
        </p:nvSpPr>
        <p:spPr>
          <a:xfrm>
            <a:off x="0" y="258275"/>
            <a:ext cx="91440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2700">
                <a:solidFill>
                  <a:schemeClr val="lt2"/>
                </a:solidFill>
                <a:latin typeface="Oswald Medium"/>
                <a:ea typeface="Oswald Medium"/>
                <a:cs typeface="Oswald Medium"/>
                <a:sym typeface="Oswald Medium"/>
              </a:rPr>
              <a:t>Transferencia archivo .txt - Análisis de tráfico con Wireshark</a:t>
            </a:r>
            <a:endParaRPr/>
          </a:p>
        </p:txBody>
      </p:sp>
      <p:sp>
        <p:nvSpPr>
          <p:cNvPr id="387" name="Google Shape;387;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388" name="Google Shape;388;p53"/>
          <p:cNvPicPr preferRelativeResize="0"/>
          <p:nvPr/>
        </p:nvPicPr>
        <p:blipFill rotWithShape="1">
          <a:blip r:embed="rId3">
            <a:alphaModFix/>
          </a:blip>
          <a:srcRect b="12149" l="0" r="0" t="8073"/>
          <a:stretch/>
        </p:blipFill>
        <p:spPr>
          <a:xfrm>
            <a:off x="557550" y="871463"/>
            <a:ext cx="8028902" cy="378447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s" sz="2700">
                <a:solidFill>
                  <a:schemeClr val="lt2"/>
                </a:solidFill>
                <a:latin typeface="Oswald Medium"/>
                <a:ea typeface="Oswald Medium"/>
                <a:cs typeface="Oswald Medium"/>
                <a:sym typeface="Oswald Medium"/>
              </a:rPr>
              <a:t>FTP y FTP-DATA</a:t>
            </a:r>
            <a:r>
              <a:rPr lang="es" sz="2700">
                <a:solidFill>
                  <a:schemeClr val="lt2"/>
                </a:solidFill>
                <a:latin typeface="Oswald Medium"/>
                <a:ea typeface="Oswald Medium"/>
                <a:cs typeface="Oswald Medium"/>
                <a:sym typeface="Oswald Medium"/>
              </a:rPr>
              <a:t> - Análisis de tráfico con Wireshark</a:t>
            </a:r>
            <a:endParaRPr/>
          </a:p>
        </p:txBody>
      </p:sp>
      <p:sp>
        <p:nvSpPr>
          <p:cNvPr id="394" name="Google Shape;394;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395" name="Google Shape;395;p54"/>
          <p:cNvPicPr preferRelativeResize="0"/>
          <p:nvPr/>
        </p:nvPicPr>
        <p:blipFill>
          <a:blip r:embed="rId3">
            <a:alphaModFix/>
          </a:blip>
          <a:stretch>
            <a:fillRect/>
          </a:stretch>
        </p:blipFill>
        <p:spPr>
          <a:xfrm>
            <a:off x="1795300" y="1171600"/>
            <a:ext cx="5553400" cy="3709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5"/>
          <p:cNvSpPr txBox="1"/>
          <p:nvPr>
            <p:ph type="title"/>
          </p:nvPr>
        </p:nvSpPr>
        <p:spPr>
          <a:xfrm>
            <a:off x="311700" y="445025"/>
            <a:ext cx="8709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0740"/>
              <a:buFont typeface="Arial"/>
              <a:buNone/>
            </a:pPr>
            <a:r>
              <a:rPr lang="es" sz="2700">
                <a:solidFill>
                  <a:schemeClr val="lt2"/>
                </a:solidFill>
                <a:latin typeface="Oswald Medium"/>
                <a:ea typeface="Oswald Medium"/>
                <a:cs typeface="Oswald Medium"/>
                <a:sym typeface="Oswald Medium"/>
              </a:rPr>
              <a:t>Interacción protocolo de transporte </a:t>
            </a:r>
            <a:r>
              <a:rPr lang="es" sz="2700">
                <a:solidFill>
                  <a:schemeClr val="lt2"/>
                </a:solidFill>
                <a:latin typeface="Oswald Medium"/>
                <a:ea typeface="Oswald Medium"/>
                <a:cs typeface="Oswald Medium"/>
                <a:sym typeface="Oswald Medium"/>
              </a:rPr>
              <a:t>- Análisis de tráfico con Wireshark</a:t>
            </a:r>
            <a:endParaRPr/>
          </a:p>
          <a:p>
            <a:pPr indent="0" lvl="0" marL="0" rtl="0" algn="l">
              <a:spcBef>
                <a:spcPts val="0"/>
              </a:spcBef>
              <a:spcAft>
                <a:spcPts val="0"/>
              </a:spcAft>
              <a:buNone/>
            </a:pPr>
            <a:r>
              <a:t/>
            </a:r>
            <a:endParaRPr/>
          </a:p>
        </p:txBody>
      </p:sp>
      <p:sp>
        <p:nvSpPr>
          <p:cNvPr id="401" name="Google Shape;401;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402" name="Google Shape;402;p55"/>
          <p:cNvPicPr preferRelativeResize="0"/>
          <p:nvPr/>
        </p:nvPicPr>
        <p:blipFill>
          <a:blip r:embed="rId3">
            <a:alphaModFix/>
          </a:blip>
          <a:stretch>
            <a:fillRect/>
          </a:stretch>
        </p:blipFill>
        <p:spPr>
          <a:xfrm>
            <a:off x="0" y="1058227"/>
            <a:ext cx="9144003" cy="3397747"/>
          </a:xfrm>
          <a:prstGeom prst="rect">
            <a:avLst/>
          </a:prstGeom>
          <a:noFill/>
          <a:ln>
            <a:noFill/>
          </a:ln>
        </p:spPr>
      </p:pic>
      <p:sp>
        <p:nvSpPr>
          <p:cNvPr id="403" name="Google Shape;403;p55"/>
          <p:cNvSpPr/>
          <p:nvPr/>
        </p:nvSpPr>
        <p:spPr>
          <a:xfrm>
            <a:off x="3495300" y="2090450"/>
            <a:ext cx="570300" cy="70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sp>
        <p:nvSpPr>
          <p:cNvPr id="404" name="Google Shape;404;p55"/>
          <p:cNvSpPr/>
          <p:nvPr/>
        </p:nvSpPr>
        <p:spPr>
          <a:xfrm>
            <a:off x="3495300" y="1992700"/>
            <a:ext cx="662400" cy="837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sp>
        <p:nvSpPr>
          <p:cNvPr id="405" name="Google Shape;405;p55"/>
          <p:cNvSpPr/>
          <p:nvPr/>
        </p:nvSpPr>
        <p:spPr>
          <a:xfrm>
            <a:off x="3495300" y="1720225"/>
            <a:ext cx="888000" cy="70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sp>
        <p:nvSpPr>
          <p:cNvPr id="406" name="Google Shape;406;p55"/>
          <p:cNvSpPr/>
          <p:nvPr/>
        </p:nvSpPr>
        <p:spPr>
          <a:xfrm>
            <a:off x="3495300" y="1354125"/>
            <a:ext cx="888000" cy="70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sp>
        <p:nvSpPr>
          <p:cNvPr id="407" name="Google Shape;407;p55"/>
          <p:cNvSpPr/>
          <p:nvPr/>
        </p:nvSpPr>
        <p:spPr>
          <a:xfrm>
            <a:off x="3816950" y="3552300"/>
            <a:ext cx="1206900" cy="70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sp>
        <p:nvSpPr>
          <p:cNvPr id="408" name="Google Shape;408;p55"/>
          <p:cNvSpPr/>
          <p:nvPr/>
        </p:nvSpPr>
        <p:spPr>
          <a:xfrm>
            <a:off x="3495300" y="1623350"/>
            <a:ext cx="662400" cy="837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sp>
        <p:nvSpPr>
          <p:cNvPr id="409" name="Google Shape;409;p55"/>
          <p:cNvSpPr/>
          <p:nvPr/>
        </p:nvSpPr>
        <p:spPr>
          <a:xfrm>
            <a:off x="3480875" y="1254000"/>
            <a:ext cx="662400" cy="837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sp>
        <p:nvSpPr>
          <p:cNvPr id="410" name="Google Shape;410;p55"/>
          <p:cNvSpPr/>
          <p:nvPr/>
        </p:nvSpPr>
        <p:spPr>
          <a:xfrm>
            <a:off x="3480875" y="3447900"/>
            <a:ext cx="662400" cy="837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6"/>
          <p:cNvSpPr txBox="1"/>
          <p:nvPr>
            <p:ph type="title"/>
          </p:nvPr>
        </p:nvSpPr>
        <p:spPr>
          <a:xfrm>
            <a:off x="311700" y="64025"/>
            <a:ext cx="87930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s" sz="2700">
                <a:solidFill>
                  <a:schemeClr val="lt2"/>
                </a:solidFill>
                <a:latin typeface="Oswald Medium"/>
                <a:ea typeface="Oswald Medium"/>
                <a:cs typeface="Oswald Medium"/>
                <a:sym typeface="Oswald Medium"/>
              </a:rPr>
              <a:t>Transferencia código C - Análisis de tráfico con Wireshark</a:t>
            </a:r>
            <a:endParaRPr/>
          </a:p>
        </p:txBody>
      </p:sp>
      <p:sp>
        <p:nvSpPr>
          <p:cNvPr id="416" name="Google Shape;416;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417" name="Google Shape;417;p56" title="traffic_cCode.png"/>
          <p:cNvPicPr preferRelativeResize="0"/>
          <p:nvPr/>
        </p:nvPicPr>
        <p:blipFill>
          <a:blip r:embed="rId3">
            <a:alphaModFix/>
          </a:blip>
          <a:stretch>
            <a:fillRect/>
          </a:stretch>
        </p:blipFill>
        <p:spPr>
          <a:xfrm>
            <a:off x="1103650" y="565887"/>
            <a:ext cx="6936724" cy="444722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7"/>
          <p:cNvSpPr txBox="1"/>
          <p:nvPr>
            <p:ph type="title"/>
          </p:nvPr>
        </p:nvSpPr>
        <p:spPr>
          <a:xfrm>
            <a:off x="56025" y="64025"/>
            <a:ext cx="90300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2700">
                <a:solidFill>
                  <a:schemeClr val="lt2"/>
                </a:solidFill>
                <a:latin typeface="Oswald Medium"/>
                <a:ea typeface="Oswald Medium"/>
                <a:cs typeface="Oswald Medium"/>
                <a:sym typeface="Oswald Medium"/>
              </a:rPr>
              <a:t>Transferencia imagen .jpg - Análisis de tráfico con Wireshark</a:t>
            </a:r>
            <a:endParaRPr/>
          </a:p>
        </p:txBody>
      </p:sp>
      <p:sp>
        <p:nvSpPr>
          <p:cNvPr id="423" name="Google Shape;423;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424" name="Google Shape;424;p57" title="seeImageFile.png"/>
          <p:cNvPicPr preferRelativeResize="0"/>
          <p:nvPr/>
        </p:nvPicPr>
        <p:blipFill>
          <a:blip r:embed="rId3">
            <a:alphaModFix/>
          </a:blip>
          <a:stretch>
            <a:fillRect/>
          </a:stretch>
        </p:blipFill>
        <p:spPr>
          <a:xfrm>
            <a:off x="1171149" y="634075"/>
            <a:ext cx="6801700" cy="43706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8"/>
          <p:cNvSpPr txBox="1"/>
          <p:nvPr>
            <p:ph type="title"/>
          </p:nvPr>
        </p:nvSpPr>
        <p:spPr>
          <a:xfrm>
            <a:off x="311700" y="149750"/>
            <a:ext cx="85206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s" sz="2700">
                <a:solidFill>
                  <a:schemeClr val="lt2"/>
                </a:solidFill>
                <a:latin typeface="Oswald Medium"/>
                <a:ea typeface="Oswald Medium"/>
                <a:cs typeface="Oswald Medium"/>
                <a:sym typeface="Oswald Medium"/>
              </a:rPr>
              <a:t>Autenticación (con cifrado) - Análisis de tráfico con Wireshark</a:t>
            </a:r>
            <a:endParaRPr/>
          </a:p>
        </p:txBody>
      </p:sp>
      <p:sp>
        <p:nvSpPr>
          <p:cNvPr id="430" name="Google Shape;430;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431" name="Google Shape;431;p58"/>
          <p:cNvPicPr preferRelativeResize="0"/>
          <p:nvPr/>
        </p:nvPicPr>
        <p:blipFill>
          <a:blip r:embed="rId3">
            <a:alphaModFix/>
          </a:blip>
          <a:stretch>
            <a:fillRect/>
          </a:stretch>
        </p:blipFill>
        <p:spPr>
          <a:xfrm>
            <a:off x="246063" y="762950"/>
            <a:ext cx="8651873" cy="3980624"/>
          </a:xfrm>
          <a:prstGeom prst="rect">
            <a:avLst/>
          </a:prstGeom>
          <a:noFill/>
          <a:ln>
            <a:noFill/>
          </a:ln>
        </p:spPr>
      </p:pic>
      <p:sp>
        <p:nvSpPr>
          <p:cNvPr id="432" name="Google Shape;432;p58"/>
          <p:cNvSpPr/>
          <p:nvPr/>
        </p:nvSpPr>
        <p:spPr>
          <a:xfrm>
            <a:off x="246063" y="1465348"/>
            <a:ext cx="309300" cy="945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sp>
        <p:nvSpPr>
          <p:cNvPr id="433" name="Google Shape;433;p58"/>
          <p:cNvSpPr/>
          <p:nvPr/>
        </p:nvSpPr>
        <p:spPr>
          <a:xfrm>
            <a:off x="246063" y="1637593"/>
            <a:ext cx="309300" cy="945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sp>
        <p:nvSpPr>
          <p:cNvPr id="434" name="Google Shape;434;p58"/>
          <p:cNvSpPr/>
          <p:nvPr/>
        </p:nvSpPr>
        <p:spPr>
          <a:xfrm>
            <a:off x="246063" y="1809839"/>
            <a:ext cx="309300" cy="945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9"/>
          <p:cNvSpPr txBox="1"/>
          <p:nvPr>
            <p:ph type="title"/>
          </p:nvPr>
        </p:nvSpPr>
        <p:spPr>
          <a:xfrm>
            <a:off x="311700" y="149750"/>
            <a:ext cx="8520600" cy="61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2700">
                <a:solidFill>
                  <a:schemeClr val="lt2"/>
                </a:solidFill>
                <a:latin typeface="Oswald Medium"/>
                <a:ea typeface="Oswald Medium"/>
                <a:cs typeface="Oswald Medium"/>
                <a:sym typeface="Oswald Medium"/>
              </a:rPr>
              <a:t>Autenticación (con cifrado) - Análisis de tráfico con Wireshark</a:t>
            </a:r>
            <a:endParaRPr/>
          </a:p>
        </p:txBody>
      </p:sp>
      <p:sp>
        <p:nvSpPr>
          <p:cNvPr id="440" name="Google Shape;440;p59"/>
          <p:cNvSpPr txBox="1"/>
          <p:nvPr>
            <p:ph idx="12" type="sldNum"/>
          </p:nvPr>
        </p:nvSpPr>
        <p:spPr>
          <a:xfrm>
            <a:off x="85486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441" name="Google Shape;441;p59"/>
          <p:cNvPicPr preferRelativeResize="0"/>
          <p:nvPr/>
        </p:nvPicPr>
        <p:blipFill>
          <a:blip r:embed="rId3">
            <a:alphaModFix/>
          </a:blip>
          <a:stretch>
            <a:fillRect/>
          </a:stretch>
        </p:blipFill>
        <p:spPr>
          <a:xfrm>
            <a:off x="184463" y="686250"/>
            <a:ext cx="8775076" cy="4149950"/>
          </a:xfrm>
          <a:prstGeom prst="rect">
            <a:avLst/>
          </a:prstGeom>
          <a:noFill/>
          <a:ln>
            <a:noFill/>
          </a:ln>
        </p:spPr>
      </p:pic>
      <p:sp>
        <p:nvSpPr>
          <p:cNvPr id="442" name="Google Shape;442;p59"/>
          <p:cNvSpPr/>
          <p:nvPr/>
        </p:nvSpPr>
        <p:spPr>
          <a:xfrm>
            <a:off x="184463" y="1418526"/>
            <a:ext cx="313800" cy="984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sp>
        <p:nvSpPr>
          <p:cNvPr id="443" name="Google Shape;443;p59"/>
          <p:cNvSpPr/>
          <p:nvPr/>
        </p:nvSpPr>
        <p:spPr>
          <a:xfrm>
            <a:off x="184463" y="1598099"/>
            <a:ext cx="313800" cy="984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sp>
        <p:nvSpPr>
          <p:cNvPr id="444" name="Google Shape;444;p59"/>
          <p:cNvSpPr/>
          <p:nvPr/>
        </p:nvSpPr>
        <p:spPr>
          <a:xfrm>
            <a:off x="184463" y="1777671"/>
            <a:ext cx="313800" cy="984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445" name="Google Shape;445;p59"/>
          <p:cNvPicPr preferRelativeResize="0"/>
          <p:nvPr/>
        </p:nvPicPr>
        <p:blipFill>
          <a:blip r:embed="rId4">
            <a:alphaModFix/>
          </a:blip>
          <a:stretch>
            <a:fillRect/>
          </a:stretch>
        </p:blipFill>
        <p:spPr>
          <a:xfrm>
            <a:off x="184475" y="3061925"/>
            <a:ext cx="2894951" cy="1280575"/>
          </a:xfrm>
          <a:prstGeom prst="rect">
            <a:avLst/>
          </a:prstGeom>
          <a:noFill/>
          <a:ln>
            <a:noFill/>
          </a:ln>
        </p:spPr>
      </p:pic>
      <p:sp>
        <p:nvSpPr>
          <p:cNvPr id="446" name="Google Shape;446;p59"/>
          <p:cNvSpPr txBox="1"/>
          <p:nvPr/>
        </p:nvSpPr>
        <p:spPr>
          <a:xfrm>
            <a:off x="1425150" y="2415425"/>
            <a:ext cx="646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000">
                <a:solidFill>
                  <a:schemeClr val="dk1"/>
                </a:solidFill>
                <a:latin typeface="Old Standard TT"/>
                <a:ea typeface="Old Standard TT"/>
                <a:cs typeface="Old Standard TT"/>
                <a:sym typeface="Old Standard TT"/>
              </a:rPr>
              <a:t>16</a:t>
            </a:r>
            <a:endParaRPr sz="3000">
              <a:solidFill>
                <a:schemeClr val="dk1"/>
              </a:solidFill>
              <a:latin typeface="Old Standard TT"/>
              <a:ea typeface="Old Standard TT"/>
              <a:cs typeface="Old Standard TT"/>
              <a:sym typeface="Old Standard TT"/>
            </a:endParaRPr>
          </a:p>
        </p:txBody>
      </p:sp>
      <p:pic>
        <p:nvPicPr>
          <p:cNvPr id="447" name="Google Shape;447;p59"/>
          <p:cNvPicPr preferRelativeResize="0"/>
          <p:nvPr/>
        </p:nvPicPr>
        <p:blipFill>
          <a:blip r:embed="rId5">
            <a:alphaModFix/>
          </a:blip>
          <a:stretch>
            <a:fillRect/>
          </a:stretch>
        </p:blipFill>
        <p:spPr>
          <a:xfrm>
            <a:off x="3079425" y="3424125"/>
            <a:ext cx="3672176" cy="836225"/>
          </a:xfrm>
          <a:prstGeom prst="rect">
            <a:avLst/>
          </a:prstGeom>
          <a:noFill/>
          <a:ln>
            <a:noFill/>
          </a:ln>
        </p:spPr>
      </p:pic>
      <p:sp>
        <p:nvSpPr>
          <p:cNvPr id="448" name="Google Shape;448;p59"/>
          <p:cNvSpPr txBox="1"/>
          <p:nvPr/>
        </p:nvSpPr>
        <p:spPr>
          <a:xfrm>
            <a:off x="4592413" y="2777625"/>
            <a:ext cx="646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000">
                <a:solidFill>
                  <a:schemeClr val="dk1"/>
                </a:solidFill>
                <a:latin typeface="Old Standard TT"/>
                <a:ea typeface="Old Standard TT"/>
                <a:cs typeface="Old Standard TT"/>
                <a:sym typeface="Old Standard TT"/>
              </a:rPr>
              <a:t>20</a:t>
            </a:r>
            <a:endParaRPr sz="3000">
              <a:solidFill>
                <a:schemeClr val="dk1"/>
              </a:solidFill>
              <a:latin typeface="Old Standard TT"/>
              <a:ea typeface="Old Standard TT"/>
              <a:cs typeface="Old Standard TT"/>
              <a:sym typeface="Old Standard TT"/>
            </a:endParaRPr>
          </a:p>
        </p:txBody>
      </p:sp>
      <p:pic>
        <p:nvPicPr>
          <p:cNvPr id="449" name="Google Shape;449;p59"/>
          <p:cNvPicPr preferRelativeResize="0"/>
          <p:nvPr/>
        </p:nvPicPr>
        <p:blipFill>
          <a:blip r:embed="rId6">
            <a:alphaModFix/>
          </a:blip>
          <a:stretch>
            <a:fillRect/>
          </a:stretch>
        </p:blipFill>
        <p:spPr>
          <a:xfrm>
            <a:off x="6751600" y="3243506"/>
            <a:ext cx="2207951" cy="1016844"/>
          </a:xfrm>
          <a:prstGeom prst="rect">
            <a:avLst/>
          </a:prstGeom>
          <a:noFill/>
          <a:ln>
            <a:noFill/>
          </a:ln>
        </p:spPr>
      </p:pic>
      <p:sp>
        <p:nvSpPr>
          <p:cNvPr id="450" name="Google Shape;450;p59"/>
          <p:cNvSpPr txBox="1"/>
          <p:nvPr/>
        </p:nvSpPr>
        <p:spPr>
          <a:xfrm>
            <a:off x="7658363" y="2705925"/>
            <a:ext cx="646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000">
                <a:solidFill>
                  <a:schemeClr val="dk1"/>
                </a:solidFill>
                <a:latin typeface="Old Standard TT"/>
                <a:ea typeface="Old Standard TT"/>
                <a:cs typeface="Old Standard TT"/>
                <a:sym typeface="Old Standard TT"/>
              </a:rPr>
              <a:t>22</a:t>
            </a:r>
            <a:endParaRPr sz="3000">
              <a:solidFill>
                <a:schemeClr val="dk1"/>
              </a:solidFill>
              <a:latin typeface="Old Standard TT"/>
              <a:ea typeface="Old Standard TT"/>
              <a:cs typeface="Old Standard TT"/>
              <a:sym typeface="Old Standard T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0"/>
          <p:cNvSpPr txBox="1"/>
          <p:nvPr>
            <p:ph type="title"/>
          </p:nvPr>
        </p:nvSpPr>
        <p:spPr>
          <a:xfrm>
            <a:off x="0" y="445025"/>
            <a:ext cx="91440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0740"/>
              <a:buFont typeface="Arial"/>
              <a:buNone/>
            </a:pPr>
            <a:r>
              <a:rPr lang="es" sz="2700">
                <a:solidFill>
                  <a:schemeClr val="lt2"/>
                </a:solidFill>
                <a:latin typeface="Oswald Medium"/>
                <a:ea typeface="Oswald Medium"/>
                <a:cs typeface="Oswald Medium"/>
                <a:sym typeface="Oswald Medium"/>
              </a:rPr>
              <a:t>Transferencia archivo .txt (con cifrado) - Análisis de tráfico con Wireshark</a:t>
            </a:r>
            <a:endParaRPr/>
          </a:p>
          <a:p>
            <a:pPr indent="0" lvl="0" marL="0" rtl="0" algn="l">
              <a:spcBef>
                <a:spcPts val="0"/>
              </a:spcBef>
              <a:spcAft>
                <a:spcPts val="0"/>
              </a:spcAft>
              <a:buNone/>
            </a:pPr>
            <a:r>
              <a:t/>
            </a:r>
            <a:endParaRPr/>
          </a:p>
        </p:txBody>
      </p:sp>
      <p:sp>
        <p:nvSpPr>
          <p:cNvPr id="456" name="Google Shape;456;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457" name="Google Shape;457;p60"/>
          <p:cNvPicPr preferRelativeResize="0"/>
          <p:nvPr/>
        </p:nvPicPr>
        <p:blipFill>
          <a:blip r:embed="rId3">
            <a:alphaModFix/>
          </a:blip>
          <a:stretch>
            <a:fillRect/>
          </a:stretch>
        </p:blipFill>
        <p:spPr>
          <a:xfrm>
            <a:off x="689050" y="1058225"/>
            <a:ext cx="7765898" cy="3901901"/>
          </a:xfrm>
          <a:prstGeom prst="rect">
            <a:avLst/>
          </a:prstGeom>
          <a:noFill/>
          <a:ln>
            <a:noFill/>
          </a:ln>
        </p:spPr>
      </p:pic>
      <p:sp>
        <p:nvSpPr>
          <p:cNvPr id="458" name="Google Shape;458;p60"/>
          <p:cNvSpPr/>
          <p:nvPr/>
        </p:nvSpPr>
        <p:spPr>
          <a:xfrm>
            <a:off x="384575" y="2750125"/>
            <a:ext cx="548700" cy="1773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459" name="Google Shape;459;p60"/>
          <p:cNvPicPr preferRelativeResize="0"/>
          <p:nvPr/>
        </p:nvPicPr>
        <p:blipFill>
          <a:blip r:embed="rId4">
            <a:alphaModFix/>
          </a:blip>
          <a:stretch>
            <a:fillRect/>
          </a:stretch>
        </p:blipFill>
        <p:spPr>
          <a:xfrm>
            <a:off x="5506725" y="1468100"/>
            <a:ext cx="2912476" cy="872600"/>
          </a:xfrm>
          <a:prstGeom prst="rect">
            <a:avLst/>
          </a:prstGeom>
          <a:noFill/>
          <a:ln>
            <a:noFill/>
          </a:ln>
        </p:spPr>
      </p:pic>
      <p:sp>
        <p:nvSpPr>
          <p:cNvPr id="460" name="Google Shape;460;p60"/>
          <p:cNvSpPr/>
          <p:nvPr/>
        </p:nvSpPr>
        <p:spPr>
          <a:xfrm>
            <a:off x="384575" y="3369625"/>
            <a:ext cx="548700" cy="177300"/>
          </a:xfrm>
          <a:prstGeom prst="rightArrow">
            <a:avLst>
              <a:gd fmla="val 50000" name="adj1"/>
              <a:gd fmla="val 50000" name="adj2"/>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pic>
        <p:nvPicPr>
          <p:cNvPr id="461" name="Google Shape;461;p60"/>
          <p:cNvPicPr preferRelativeResize="0"/>
          <p:nvPr/>
        </p:nvPicPr>
        <p:blipFill>
          <a:blip r:embed="rId5">
            <a:alphaModFix/>
          </a:blip>
          <a:stretch>
            <a:fillRect/>
          </a:stretch>
        </p:blipFill>
        <p:spPr>
          <a:xfrm>
            <a:off x="5435975" y="2607812"/>
            <a:ext cx="3018975" cy="461925"/>
          </a:xfrm>
          <a:prstGeom prst="rect">
            <a:avLst/>
          </a:prstGeom>
          <a:noFill/>
          <a:ln>
            <a:noFill/>
          </a:ln>
        </p:spPr>
      </p:pic>
      <p:pic>
        <p:nvPicPr>
          <p:cNvPr id="462" name="Google Shape;462;p60"/>
          <p:cNvPicPr preferRelativeResize="0"/>
          <p:nvPr/>
        </p:nvPicPr>
        <p:blipFill>
          <a:blip r:embed="rId6">
            <a:alphaModFix/>
          </a:blip>
          <a:stretch>
            <a:fillRect/>
          </a:stretch>
        </p:blipFill>
        <p:spPr>
          <a:xfrm>
            <a:off x="5453476" y="3336823"/>
            <a:ext cx="3018975" cy="528702"/>
          </a:xfrm>
          <a:prstGeom prst="rect">
            <a:avLst/>
          </a:prstGeom>
          <a:noFill/>
          <a:ln>
            <a:noFill/>
          </a:ln>
        </p:spPr>
      </p:pic>
      <p:sp>
        <p:nvSpPr>
          <p:cNvPr id="463" name="Google Shape;463;p60"/>
          <p:cNvSpPr/>
          <p:nvPr/>
        </p:nvSpPr>
        <p:spPr>
          <a:xfrm>
            <a:off x="384575" y="3688225"/>
            <a:ext cx="548700" cy="177300"/>
          </a:xfrm>
          <a:prstGeom prst="rightArrow">
            <a:avLst>
              <a:gd fmla="val 50000" name="adj1"/>
              <a:gd fmla="val 50000" name="adj2"/>
            </a:avLst>
          </a:prstGeom>
          <a:solidFill>
            <a:srgbClr val="9900FF"/>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sp>
        <p:nvSpPr>
          <p:cNvPr id="464" name="Google Shape;464;p60"/>
          <p:cNvSpPr/>
          <p:nvPr/>
        </p:nvSpPr>
        <p:spPr>
          <a:xfrm>
            <a:off x="7363575" y="3791675"/>
            <a:ext cx="340500" cy="219900"/>
          </a:xfrm>
          <a:prstGeom prst="rect">
            <a:avLst/>
          </a:prstGeom>
          <a:solidFill>
            <a:srgbClr val="9900FF"/>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sp>
        <p:nvSpPr>
          <p:cNvPr id="465" name="Google Shape;465;p60"/>
          <p:cNvSpPr/>
          <p:nvPr/>
        </p:nvSpPr>
        <p:spPr>
          <a:xfrm>
            <a:off x="7704075" y="2425200"/>
            <a:ext cx="340500" cy="219900"/>
          </a:xfrm>
          <a:prstGeom prst="rect">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sp>
        <p:nvSpPr>
          <p:cNvPr id="466" name="Google Shape;466;p60"/>
          <p:cNvSpPr/>
          <p:nvPr/>
        </p:nvSpPr>
        <p:spPr>
          <a:xfrm>
            <a:off x="7407700" y="1248200"/>
            <a:ext cx="340500" cy="219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0" name="Shape 470"/>
        <p:cNvGrpSpPr/>
        <p:nvPr/>
      </p:nvGrpSpPr>
      <p:grpSpPr>
        <a:xfrm>
          <a:off x="0" y="0"/>
          <a:ext cx="0" cy="0"/>
          <a:chOff x="0" y="0"/>
          <a:chExt cx="0" cy="0"/>
        </a:xfrm>
      </p:grpSpPr>
      <p:sp>
        <p:nvSpPr>
          <p:cNvPr id="471" name="Google Shape;471;p61"/>
          <p:cNvSpPr txBox="1"/>
          <p:nvPr>
            <p:ph type="title"/>
          </p:nvPr>
        </p:nvSpPr>
        <p:spPr>
          <a:xfrm>
            <a:off x="311700" y="445025"/>
            <a:ext cx="8520600" cy="946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0740"/>
              <a:buFont typeface="Arial"/>
              <a:buNone/>
            </a:pPr>
            <a:r>
              <a:rPr lang="es" sz="2700">
                <a:solidFill>
                  <a:schemeClr val="lt2"/>
                </a:solidFill>
                <a:latin typeface="Oswald Medium"/>
                <a:ea typeface="Oswald Medium"/>
                <a:cs typeface="Oswald Medium"/>
                <a:sym typeface="Oswald Medium"/>
              </a:rPr>
              <a:t>Análisis preliminar de captura de tráfico con Wireshark contrastando con documentación de los RFC de los protocolos</a:t>
            </a:r>
            <a:endParaRPr sz="2700">
              <a:solidFill>
                <a:schemeClr val="lt2"/>
              </a:solidFill>
              <a:latin typeface="Oswald Medium"/>
              <a:ea typeface="Oswald Medium"/>
              <a:cs typeface="Oswald Medium"/>
              <a:sym typeface="Oswald Medium"/>
            </a:endParaRPr>
          </a:p>
        </p:txBody>
      </p:sp>
      <p:sp>
        <p:nvSpPr>
          <p:cNvPr id="472" name="Google Shape;472;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473" name="Google Shape;473;p61"/>
          <p:cNvPicPr preferRelativeResize="0"/>
          <p:nvPr/>
        </p:nvPicPr>
        <p:blipFill>
          <a:blip r:embed="rId3">
            <a:alphaModFix/>
          </a:blip>
          <a:stretch>
            <a:fillRect/>
          </a:stretch>
        </p:blipFill>
        <p:spPr>
          <a:xfrm>
            <a:off x="152400" y="1541400"/>
            <a:ext cx="8839201" cy="2060709"/>
          </a:xfrm>
          <a:prstGeom prst="rect">
            <a:avLst/>
          </a:prstGeom>
          <a:noFill/>
          <a:ln>
            <a:noFill/>
          </a:ln>
        </p:spPr>
      </p:pic>
      <p:sp>
        <p:nvSpPr>
          <p:cNvPr id="474" name="Google Shape;474;p61"/>
          <p:cNvSpPr txBox="1"/>
          <p:nvPr/>
        </p:nvSpPr>
        <p:spPr>
          <a:xfrm>
            <a:off x="1111350" y="3679825"/>
            <a:ext cx="69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dk1"/>
                </a:solidFill>
                <a:latin typeface="Oswald"/>
                <a:ea typeface="Oswald"/>
                <a:cs typeface="Oswald"/>
                <a:sym typeface="Oswald"/>
              </a:rPr>
              <a:t>Captura de </a:t>
            </a:r>
            <a:r>
              <a:rPr lang="es">
                <a:solidFill>
                  <a:schemeClr val="dk1"/>
                </a:solidFill>
                <a:latin typeface="Oswald"/>
                <a:ea typeface="Oswald"/>
                <a:cs typeface="Oswald"/>
                <a:sym typeface="Oswald"/>
              </a:rPr>
              <a:t>Tráfico</a:t>
            </a:r>
            <a:r>
              <a:rPr lang="es">
                <a:solidFill>
                  <a:schemeClr val="dk1"/>
                </a:solidFill>
                <a:latin typeface="Oswald"/>
                <a:ea typeface="Oswald"/>
                <a:cs typeface="Oswald"/>
                <a:sym typeface="Oswald"/>
              </a:rPr>
              <a:t> de transferencia de un archivo pdf mostrando los paquetes de la secuencia Tcp</a:t>
            </a:r>
            <a:endParaRPr>
              <a:solidFill>
                <a:schemeClr val="dk1"/>
              </a:solidFill>
              <a:latin typeface="Oswald"/>
              <a:ea typeface="Oswald"/>
              <a:cs typeface="Oswald"/>
              <a:sym typeface="Oswa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1770000" y="1330350"/>
            <a:ext cx="5604000" cy="2482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s">
                <a:solidFill>
                  <a:schemeClr val="dk1"/>
                </a:solidFill>
                <a:latin typeface="Oswald Medium"/>
                <a:ea typeface="Oswald Medium"/>
                <a:cs typeface="Oswald Medium"/>
                <a:sym typeface="Oswald Medium"/>
              </a:rPr>
              <a:t>Objetivo General</a:t>
            </a:r>
            <a:endParaRPr>
              <a:solidFill>
                <a:schemeClr val="dk1"/>
              </a:solidFill>
              <a:latin typeface="Oswald Medium"/>
              <a:ea typeface="Oswald Medium"/>
              <a:cs typeface="Oswald Medium"/>
              <a:sym typeface="Oswald Medium"/>
            </a:endParaRPr>
          </a:p>
          <a:p>
            <a:pPr indent="0" lvl="0" marL="0" rtl="0" algn="ctr">
              <a:lnSpc>
                <a:spcPct val="115000"/>
              </a:lnSpc>
              <a:spcBef>
                <a:spcPts val="1200"/>
              </a:spcBef>
              <a:spcAft>
                <a:spcPts val="1200"/>
              </a:spcAft>
              <a:buNone/>
            </a:pPr>
            <a:r>
              <a:rPr lang="es" sz="1900">
                <a:latin typeface="Oswald"/>
                <a:ea typeface="Oswald"/>
                <a:cs typeface="Oswald"/>
                <a:sym typeface="Oswald"/>
              </a:rPr>
              <a:t>Crear, modelar y examinar una red LAN en Packet Tracer, evaluando el desempeño de los protocolos de aplicación a través de la captura y comparación de tráfico en entornos simulados y reales, y contrastando los resultados con la teoría definida en las RFCs</a:t>
            </a:r>
            <a:r>
              <a:rPr lang="es" sz="1900">
                <a:solidFill>
                  <a:schemeClr val="dk1"/>
                </a:solidFill>
                <a:latin typeface="Oswald"/>
                <a:ea typeface="Oswald"/>
                <a:cs typeface="Oswald"/>
                <a:sym typeface="Oswald"/>
              </a:rPr>
              <a:t>.</a:t>
            </a:r>
            <a:endParaRPr>
              <a:latin typeface="Oswald"/>
              <a:ea typeface="Oswald"/>
              <a:cs typeface="Oswald"/>
              <a:sym typeface="Oswald"/>
            </a:endParaRPr>
          </a:p>
        </p:txBody>
      </p:sp>
      <p:sp>
        <p:nvSpPr>
          <p:cNvPr id="92" name="Google Shape;92;p17"/>
          <p:cNvSpPr/>
          <p:nvPr/>
        </p:nvSpPr>
        <p:spPr>
          <a:xfrm>
            <a:off x="1362300" y="1248750"/>
            <a:ext cx="407700" cy="2646000"/>
          </a:xfrm>
          <a:prstGeom prst="leftBrace">
            <a:avLst>
              <a:gd fmla="val 50000" name="adj1"/>
              <a:gd fmla="val 50000" name="adj2"/>
            </a:avLst>
          </a:prstGeom>
          <a:noFill/>
          <a:ln cap="flat" cmpd="sng" w="1524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700">
              <a:latin typeface="Old Standard TT"/>
              <a:ea typeface="Old Standard TT"/>
              <a:cs typeface="Old Standard TT"/>
              <a:sym typeface="Old Standard TT"/>
            </a:endParaRPr>
          </a:p>
        </p:txBody>
      </p:sp>
      <p:sp>
        <p:nvSpPr>
          <p:cNvPr id="93" name="Google Shape;93;p17"/>
          <p:cNvSpPr/>
          <p:nvPr/>
        </p:nvSpPr>
        <p:spPr>
          <a:xfrm rot="10800000">
            <a:off x="7374000" y="1248750"/>
            <a:ext cx="407700" cy="2646000"/>
          </a:xfrm>
          <a:prstGeom prst="leftBrace">
            <a:avLst>
              <a:gd fmla="val 50000" name="adj1"/>
              <a:gd fmla="val 50000" name="adj2"/>
            </a:avLst>
          </a:prstGeom>
          <a:noFill/>
          <a:ln cap="flat" cmpd="sng" w="1524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700">
              <a:latin typeface="Old Standard TT"/>
              <a:ea typeface="Old Standard TT"/>
              <a:cs typeface="Old Standard TT"/>
              <a:sym typeface="Old Standard TT"/>
            </a:endParaRPr>
          </a:p>
        </p:txBody>
      </p:sp>
      <p:sp>
        <p:nvSpPr>
          <p:cNvPr id="94" name="Google Shape;94;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8" name="Shape 478"/>
        <p:cNvGrpSpPr/>
        <p:nvPr/>
      </p:nvGrpSpPr>
      <p:grpSpPr>
        <a:xfrm>
          <a:off x="0" y="0"/>
          <a:ext cx="0" cy="0"/>
          <a:chOff x="0" y="0"/>
          <a:chExt cx="0" cy="0"/>
        </a:xfrm>
      </p:grpSpPr>
      <p:sp>
        <p:nvSpPr>
          <p:cNvPr id="479" name="Google Shape;479;p6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0740"/>
              <a:buFont typeface="Arial"/>
              <a:buNone/>
            </a:pPr>
            <a:r>
              <a:rPr lang="es" sz="2700">
                <a:solidFill>
                  <a:schemeClr val="lt2"/>
                </a:solidFill>
                <a:latin typeface="Oswald Medium"/>
                <a:ea typeface="Oswald Medium"/>
                <a:cs typeface="Oswald Medium"/>
                <a:sym typeface="Oswald Medium"/>
              </a:rPr>
              <a:t>Análisis preliminar de captura de tráfico con Wireshark contrastando con documentación de los RFC de los protocolos</a:t>
            </a:r>
            <a:endParaRPr sz="2700">
              <a:solidFill>
                <a:schemeClr val="lt2"/>
              </a:solidFill>
              <a:latin typeface="Oswald Medium"/>
              <a:ea typeface="Oswald Medium"/>
              <a:cs typeface="Oswald Medium"/>
              <a:sym typeface="Oswald Medium"/>
            </a:endParaRPr>
          </a:p>
        </p:txBody>
      </p:sp>
      <p:sp>
        <p:nvSpPr>
          <p:cNvPr id="480" name="Google Shape;480;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481" name="Google Shape;481;p62"/>
          <p:cNvSpPr txBox="1"/>
          <p:nvPr/>
        </p:nvSpPr>
        <p:spPr>
          <a:xfrm>
            <a:off x="548400" y="3679825"/>
            <a:ext cx="804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dk1"/>
                </a:solidFill>
                <a:latin typeface="Oswald"/>
                <a:ea typeface="Oswald"/>
                <a:cs typeface="Oswald"/>
                <a:sym typeface="Oswald"/>
              </a:rPr>
              <a:t>Captura de Tráfico de transferencia de un archivo pdf mostrando los paquetes de la secuencia Tcp ordenado por tiempo</a:t>
            </a:r>
            <a:endParaRPr>
              <a:solidFill>
                <a:schemeClr val="dk1"/>
              </a:solidFill>
              <a:latin typeface="Oswald"/>
              <a:ea typeface="Oswald"/>
              <a:cs typeface="Oswald"/>
              <a:sym typeface="Oswald"/>
            </a:endParaRPr>
          </a:p>
        </p:txBody>
      </p:sp>
      <p:pic>
        <p:nvPicPr>
          <p:cNvPr id="482" name="Google Shape;482;p62"/>
          <p:cNvPicPr preferRelativeResize="0"/>
          <p:nvPr/>
        </p:nvPicPr>
        <p:blipFill>
          <a:blip r:embed="rId3">
            <a:alphaModFix/>
          </a:blip>
          <a:stretch>
            <a:fillRect/>
          </a:stretch>
        </p:blipFill>
        <p:spPr>
          <a:xfrm>
            <a:off x="152400" y="1600100"/>
            <a:ext cx="8839199" cy="19698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6" name="Shape 486"/>
        <p:cNvGrpSpPr/>
        <p:nvPr/>
      </p:nvGrpSpPr>
      <p:grpSpPr>
        <a:xfrm>
          <a:off x="0" y="0"/>
          <a:ext cx="0" cy="0"/>
          <a:chOff x="0" y="0"/>
          <a:chExt cx="0" cy="0"/>
        </a:xfrm>
      </p:grpSpPr>
      <p:sp>
        <p:nvSpPr>
          <p:cNvPr id="487" name="Google Shape;487;p6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0740"/>
              <a:buFont typeface="Arial"/>
              <a:buNone/>
            </a:pPr>
            <a:r>
              <a:rPr lang="es" sz="2700">
                <a:solidFill>
                  <a:schemeClr val="lt2"/>
                </a:solidFill>
                <a:latin typeface="Oswald Medium"/>
                <a:ea typeface="Oswald Medium"/>
                <a:cs typeface="Oswald Medium"/>
                <a:sym typeface="Oswald Medium"/>
              </a:rPr>
              <a:t>Análisis preliminar de captura de tráfico con Wireshark contrastando con documentación de los RFC de los protocolos</a:t>
            </a:r>
            <a:endParaRPr sz="2700">
              <a:solidFill>
                <a:schemeClr val="lt2"/>
              </a:solidFill>
              <a:latin typeface="Oswald Medium"/>
              <a:ea typeface="Oswald Medium"/>
              <a:cs typeface="Oswald Medium"/>
              <a:sym typeface="Oswald Medium"/>
            </a:endParaRPr>
          </a:p>
        </p:txBody>
      </p:sp>
      <p:sp>
        <p:nvSpPr>
          <p:cNvPr id="488" name="Google Shape;488;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489" name="Google Shape;489;p63"/>
          <p:cNvSpPr txBox="1"/>
          <p:nvPr/>
        </p:nvSpPr>
        <p:spPr>
          <a:xfrm>
            <a:off x="1103100" y="3331850"/>
            <a:ext cx="69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dk1"/>
                </a:solidFill>
                <a:latin typeface="Oswald"/>
                <a:ea typeface="Oswald"/>
                <a:cs typeface="Oswald"/>
                <a:sym typeface="Oswald"/>
              </a:rPr>
              <a:t>Captura de Tráfico de transferencia de un archivo pdf mostrando los paquetes del protocolo FTP-DATA</a:t>
            </a:r>
            <a:endParaRPr>
              <a:solidFill>
                <a:schemeClr val="dk1"/>
              </a:solidFill>
              <a:latin typeface="Oswald"/>
              <a:ea typeface="Oswald"/>
              <a:cs typeface="Oswald"/>
              <a:sym typeface="Oswald"/>
            </a:endParaRPr>
          </a:p>
        </p:txBody>
      </p:sp>
      <p:pic>
        <p:nvPicPr>
          <p:cNvPr id="490" name="Google Shape;490;p63"/>
          <p:cNvPicPr preferRelativeResize="0"/>
          <p:nvPr/>
        </p:nvPicPr>
        <p:blipFill>
          <a:blip r:embed="rId3">
            <a:alphaModFix/>
          </a:blip>
          <a:stretch>
            <a:fillRect/>
          </a:stretch>
        </p:blipFill>
        <p:spPr>
          <a:xfrm>
            <a:off x="152400" y="1935200"/>
            <a:ext cx="8839199" cy="127310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4" name="Shape 494"/>
        <p:cNvGrpSpPr/>
        <p:nvPr/>
      </p:nvGrpSpPr>
      <p:grpSpPr>
        <a:xfrm>
          <a:off x="0" y="0"/>
          <a:ext cx="0" cy="0"/>
          <a:chOff x="0" y="0"/>
          <a:chExt cx="0" cy="0"/>
        </a:xfrm>
      </p:grpSpPr>
      <p:sp>
        <p:nvSpPr>
          <p:cNvPr id="495" name="Google Shape;495;p6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0740"/>
              <a:buFont typeface="Arial"/>
              <a:buNone/>
            </a:pPr>
            <a:r>
              <a:rPr lang="es" sz="2700">
                <a:solidFill>
                  <a:schemeClr val="lt2"/>
                </a:solidFill>
                <a:latin typeface="Oswald Medium"/>
                <a:ea typeface="Oswald Medium"/>
                <a:cs typeface="Oswald Medium"/>
                <a:sym typeface="Oswald Medium"/>
              </a:rPr>
              <a:t>Análisis preliminar de captura de tráfico con Wireshark contrastando con documentación de los RFC de los protocolos</a:t>
            </a:r>
            <a:endParaRPr sz="2700">
              <a:solidFill>
                <a:schemeClr val="lt2"/>
              </a:solidFill>
              <a:latin typeface="Oswald Medium"/>
              <a:ea typeface="Oswald Medium"/>
              <a:cs typeface="Oswald Medium"/>
              <a:sym typeface="Oswald Medium"/>
            </a:endParaRPr>
          </a:p>
        </p:txBody>
      </p:sp>
      <p:sp>
        <p:nvSpPr>
          <p:cNvPr id="496" name="Google Shape;496;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497" name="Google Shape;497;p64"/>
          <p:cNvPicPr preferRelativeResize="0"/>
          <p:nvPr/>
        </p:nvPicPr>
        <p:blipFill>
          <a:blip r:embed="rId3">
            <a:alphaModFix/>
          </a:blip>
          <a:stretch>
            <a:fillRect/>
          </a:stretch>
        </p:blipFill>
        <p:spPr>
          <a:xfrm>
            <a:off x="2412450" y="1352750"/>
            <a:ext cx="4485925" cy="3076300"/>
          </a:xfrm>
          <a:prstGeom prst="rect">
            <a:avLst/>
          </a:prstGeom>
          <a:noFill/>
          <a:ln>
            <a:noFill/>
          </a:ln>
        </p:spPr>
      </p:pic>
      <p:sp>
        <p:nvSpPr>
          <p:cNvPr id="498" name="Google Shape;498;p64"/>
          <p:cNvSpPr txBox="1"/>
          <p:nvPr/>
        </p:nvSpPr>
        <p:spPr>
          <a:xfrm>
            <a:off x="2662575" y="4506275"/>
            <a:ext cx="448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dk1"/>
                </a:solidFill>
                <a:latin typeface="Oswald"/>
                <a:ea typeface="Oswald"/>
                <a:cs typeface="Oswald"/>
                <a:sym typeface="Oswald"/>
              </a:rPr>
              <a:t>Seguimiento de la secuencia Tcp mostrada en wireshark</a:t>
            </a:r>
            <a:endParaRPr>
              <a:solidFill>
                <a:schemeClr val="dk1"/>
              </a:solidFill>
              <a:latin typeface="Oswald"/>
              <a:ea typeface="Oswald"/>
              <a:cs typeface="Oswald"/>
              <a:sym typeface="Oswa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65"/>
          <p:cNvSpPr txBox="1"/>
          <p:nvPr>
            <p:ph type="title"/>
          </p:nvPr>
        </p:nvSpPr>
        <p:spPr>
          <a:xfrm>
            <a:off x="311700" y="445025"/>
            <a:ext cx="8520600" cy="976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chemeClr val="lt2"/>
                </a:solidFill>
                <a:latin typeface="Oswald Medium"/>
                <a:ea typeface="Oswald Medium"/>
                <a:cs typeface="Oswald Medium"/>
                <a:sym typeface="Oswald Medium"/>
              </a:rPr>
              <a:t>Evaluación de Avances en relación a lo planificado en el Anteproyecto</a:t>
            </a:r>
            <a:br>
              <a:rPr lang="es" sz="2700">
                <a:solidFill>
                  <a:schemeClr val="lt2"/>
                </a:solidFill>
                <a:latin typeface="Oswald Medium"/>
                <a:ea typeface="Oswald Medium"/>
                <a:cs typeface="Oswald Medium"/>
                <a:sym typeface="Oswald Medium"/>
              </a:rPr>
            </a:br>
            <a:endParaRPr sz="2700">
              <a:solidFill>
                <a:schemeClr val="lt2"/>
              </a:solidFill>
              <a:latin typeface="Oswald Medium"/>
              <a:ea typeface="Oswald Medium"/>
              <a:cs typeface="Oswald Medium"/>
              <a:sym typeface="Oswald Medium"/>
            </a:endParaRPr>
          </a:p>
        </p:txBody>
      </p:sp>
      <p:sp>
        <p:nvSpPr>
          <p:cNvPr id="504" name="Google Shape;504;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505" name="Google Shape;505;p65"/>
          <p:cNvPicPr preferRelativeResize="0"/>
          <p:nvPr/>
        </p:nvPicPr>
        <p:blipFill>
          <a:blip r:embed="rId3">
            <a:alphaModFix/>
          </a:blip>
          <a:stretch>
            <a:fillRect/>
          </a:stretch>
        </p:blipFill>
        <p:spPr>
          <a:xfrm>
            <a:off x="924475" y="1421225"/>
            <a:ext cx="3536097" cy="3417474"/>
          </a:xfrm>
          <a:prstGeom prst="rect">
            <a:avLst/>
          </a:prstGeom>
          <a:noFill/>
          <a:ln>
            <a:noFill/>
          </a:ln>
        </p:spPr>
      </p:pic>
      <p:pic>
        <p:nvPicPr>
          <p:cNvPr id="506" name="Google Shape;506;p65"/>
          <p:cNvPicPr preferRelativeResize="0"/>
          <p:nvPr/>
        </p:nvPicPr>
        <p:blipFill>
          <a:blip r:embed="rId4">
            <a:alphaModFix/>
          </a:blip>
          <a:stretch>
            <a:fillRect/>
          </a:stretch>
        </p:blipFill>
        <p:spPr>
          <a:xfrm>
            <a:off x="4808722" y="1421225"/>
            <a:ext cx="3134752" cy="341747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pic>
        <p:nvPicPr>
          <p:cNvPr id="511" name="Google Shape;511;p66" title="Captura de pantalla 2025-04-09 225441.png"/>
          <p:cNvPicPr preferRelativeResize="0"/>
          <p:nvPr/>
        </p:nvPicPr>
        <p:blipFill>
          <a:blip r:embed="rId3">
            <a:alphaModFix/>
          </a:blip>
          <a:stretch>
            <a:fillRect/>
          </a:stretch>
        </p:blipFill>
        <p:spPr>
          <a:xfrm>
            <a:off x="2540000" y="1161100"/>
            <a:ext cx="3131450" cy="3797375"/>
          </a:xfrm>
          <a:prstGeom prst="rect">
            <a:avLst/>
          </a:prstGeom>
          <a:noFill/>
          <a:ln>
            <a:noFill/>
          </a:ln>
        </p:spPr>
      </p:pic>
      <p:sp>
        <p:nvSpPr>
          <p:cNvPr id="512" name="Google Shape;512;p66"/>
          <p:cNvSpPr txBox="1"/>
          <p:nvPr>
            <p:ph type="title"/>
          </p:nvPr>
        </p:nvSpPr>
        <p:spPr>
          <a:xfrm>
            <a:off x="311700" y="445025"/>
            <a:ext cx="8520600" cy="976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chemeClr val="lt2"/>
                </a:solidFill>
                <a:latin typeface="Oswald Medium"/>
                <a:ea typeface="Oswald Medium"/>
                <a:cs typeface="Oswald Medium"/>
                <a:sym typeface="Oswald Medium"/>
              </a:rPr>
              <a:t>Evaluación de Avances en relación a lo planificado en el Anteproyecto</a:t>
            </a:r>
            <a:br>
              <a:rPr lang="es" sz="2700">
                <a:solidFill>
                  <a:schemeClr val="lt2"/>
                </a:solidFill>
                <a:latin typeface="Oswald Medium"/>
                <a:ea typeface="Oswald Medium"/>
                <a:cs typeface="Oswald Medium"/>
                <a:sym typeface="Oswald Medium"/>
              </a:rPr>
            </a:br>
            <a:endParaRPr sz="2700">
              <a:solidFill>
                <a:schemeClr val="lt2"/>
              </a:solidFill>
              <a:latin typeface="Oswald Medium"/>
              <a:ea typeface="Oswald Medium"/>
              <a:cs typeface="Oswald Medium"/>
              <a:sym typeface="Oswald Medium"/>
            </a:endParaRPr>
          </a:p>
        </p:txBody>
      </p:sp>
      <p:sp>
        <p:nvSpPr>
          <p:cNvPr id="513" name="Google Shape;513;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7"/>
          <p:cNvSpPr txBox="1"/>
          <p:nvPr>
            <p:ph type="title"/>
          </p:nvPr>
        </p:nvSpPr>
        <p:spPr>
          <a:xfrm>
            <a:off x="311700" y="445025"/>
            <a:ext cx="8520600" cy="976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chemeClr val="lt2"/>
                </a:solidFill>
                <a:latin typeface="Oswald Medium"/>
                <a:ea typeface="Oswald Medium"/>
                <a:cs typeface="Oswald Medium"/>
                <a:sym typeface="Oswald Medium"/>
              </a:rPr>
              <a:t>Evaluación de Avances en relación a lo planificado en el Anteproyecto</a:t>
            </a:r>
            <a:br>
              <a:rPr lang="es" sz="2700">
                <a:solidFill>
                  <a:schemeClr val="lt2"/>
                </a:solidFill>
                <a:latin typeface="Oswald Medium"/>
                <a:ea typeface="Oswald Medium"/>
                <a:cs typeface="Oswald Medium"/>
                <a:sym typeface="Oswald Medium"/>
              </a:rPr>
            </a:br>
            <a:endParaRPr sz="2700">
              <a:solidFill>
                <a:schemeClr val="lt2"/>
              </a:solidFill>
              <a:latin typeface="Oswald Medium"/>
              <a:ea typeface="Oswald Medium"/>
              <a:cs typeface="Oswald Medium"/>
              <a:sym typeface="Oswald Medium"/>
            </a:endParaRPr>
          </a:p>
        </p:txBody>
      </p:sp>
      <p:sp>
        <p:nvSpPr>
          <p:cNvPr id="519" name="Google Shape;519;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520" name="Google Shape;520;p67"/>
          <p:cNvPicPr preferRelativeResize="0"/>
          <p:nvPr/>
        </p:nvPicPr>
        <p:blipFill>
          <a:blip r:embed="rId3">
            <a:alphaModFix/>
          </a:blip>
          <a:stretch>
            <a:fillRect/>
          </a:stretch>
        </p:blipFill>
        <p:spPr>
          <a:xfrm>
            <a:off x="1109538" y="1871400"/>
            <a:ext cx="6924925" cy="20590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6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chemeClr val="lt2"/>
                </a:solidFill>
                <a:latin typeface="Oswald Medium"/>
                <a:ea typeface="Oswald Medium"/>
                <a:cs typeface="Oswald Medium"/>
                <a:sym typeface="Oswald Medium"/>
              </a:rPr>
              <a:t>Conclusiones y Próximos Pasos</a:t>
            </a:r>
            <a:endParaRPr>
              <a:solidFill>
                <a:schemeClr val="lt2"/>
              </a:solidFill>
              <a:latin typeface="Oswald Medium"/>
              <a:ea typeface="Oswald Medium"/>
              <a:cs typeface="Oswald Medium"/>
              <a:sym typeface="Oswald Medium"/>
            </a:endParaRPr>
          </a:p>
        </p:txBody>
      </p:sp>
      <p:sp>
        <p:nvSpPr>
          <p:cNvPr id="526" name="Google Shape;526;p68"/>
          <p:cNvSpPr txBox="1"/>
          <p:nvPr>
            <p:ph idx="1" type="body"/>
          </p:nvPr>
        </p:nvSpPr>
        <p:spPr>
          <a:xfrm>
            <a:off x="311700" y="1171600"/>
            <a:ext cx="5921400" cy="3397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Oswald"/>
              <a:buChar char="●"/>
            </a:pPr>
            <a:r>
              <a:rPr lang="es" sz="2000">
                <a:latin typeface="Oswald"/>
                <a:ea typeface="Oswald"/>
                <a:cs typeface="Oswald"/>
                <a:sym typeface="Oswald"/>
              </a:rPr>
              <a:t>Identificar posibles vulnerabilidades presentes en el diseño y funcionamiento del proyecto.</a:t>
            </a:r>
            <a:endParaRPr sz="2000">
              <a:latin typeface="Oswald"/>
              <a:ea typeface="Oswald"/>
              <a:cs typeface="Oswald"/>
              <a:sym typeface="Oswald"/>
            </a:endParaRPr>
          </a:p>
          <a:p>
            <a:pPr indent="-355600" lvl="0" marL="457200" rtl="0" algn="l">
              <a:spcBef>
                <a:spcPts val="0"/>
              </a:spcBef>
              <a:spcAft>
                <a:spcPts val="0"/>
              </a:spcAft>
              <a:buSzPts val="2000"/>
              <a:buFont typeface="Oswald"/>
              <a:buChar char="●"/>
            </a:pPr>
            <a:r>
              <a:rPr lang="es" sz="2000">
                <a:latin typeface="Oswald"/>
                <a:ea typeface="Oswald"/>
                <a:cs typeface="Oswald"/>
                <a:sym typeface="Oswald"/>
              </a:rPr>
              <a:t>Evaluar e implementar mejoras que fortalezcan la seguridad del sistema</a:t>
            </a:r>
            <a:r>
              <a:rPr lang="es" sz="2000">
                <a:latin typeface="Oswald"/>
                <a:ea typeface="Oswald"/>
                <a:cs typeface="Oswald"/>
                <a:sym typeface="Oswald"/>
              </a:rPr>
              <a:t>.</a:t>
            </a:r>
            <a:endParaRPr sz="2000">
              <a:latin typeface="Oswald"/>
              <a:ea typeface="Oswald"/>
              <a:cs typeface="Oswald"/>
              <a:sym typeface="Oswald"/>
            </a:endParaRPr>
          </a:p>
          <a:p>
            <a:pPr indent="-355600" lvl="0" marL="457200" rtl="0" algn="l">
              <a:spcBef>
                <a:spcPts val="0"/>
              </a:spcBef>
              <a:spcAft>
                <a:spcPts val="0"/>
              </a:spcAft>
              <a:buSzPts val="2000"/>
              <a:buFont typeface="Oswald"/>
              <a:buChar char="●"/>
            </a:pPr>
            <a:r>
              <a:rPr lang="es" sz="2000">
                <a:latin typeface="Oswald"/>
                <a:ea typeface="Oswald"/>
                <a:cs typeface="Oswald"/>
                <a:sym typeface="Oswald"/>
              </a:rPr>
              <a:t>Documentar detalladamente las vulnerabilidades detectadas y las soluciones propuestas.</a:t>
            </a:r>
            <a:endParaRPr sz="2000">
              <a:latin typeface="Oswald"/>
              <a:ea typeface="Oswald"/>
              <a:cs typeface="Oswald"/>
              <a:sym typeface="Oswald"/>
            </a:endParaRPr>
          </a:p>
          <a:p>
            <a:pPr indent="-355600" lvl="0" marL="457200" rtl="0" algn="l">
              <a:spcBef>
                <a:spcPts val="0"/>
              </a:spcBef>
              <a:spcAft>
                <a:spcPts val="0"/>
              </a:spcAft>
              <a:buSzPts val="2000"/>
              <a:buFont typeface="Oswald"/>
              <a:buChar char="●"/>
            </a:pPr>
            <a:r>
              <a:rPr lang="es" sz="2000">
                <a:latin typeface="Oswald"/>
                <a:ea typeface="Oswald"/>
                <a:cs typeface="Oswald"/>
                <a:sym typeface="Oswald"/>
              </a:rPr>
              <a:t>Preparar informes técnicos que respalden los cambios realizados y justifiquen las decisiones tomadas.</a:t>
            </a:r>
            <a:endParaRPr sz="2000">
              <a:latin typeface="Oswald"/>
              <a:ea typeface="Oswald"/>
              <a:cs typeface="Oswald"/>
              <a:sym typeface="Oswald"/>
            </a:endParaRPr>
          </a:p>
        </p:txBody>
      </p:sp>
      <p:sp>
        <p:nvSpPr>
          <p:cNvPr id="527" name="Google Shape;527;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528" name="Google Shape;528;p68" title="lista-de-tareas.png"/>
          <p:cNvPicPr preferRelativeResize="0"/>
          <p:nvPr/>
        </p:nvPicPr>
        <p:blipFill>
          <a:blip r:embed="rId3">
            <a:alphaModFix/>
          </a:blip>
          <a:stretch>
            <a:fillRect/>
          </a:stretch>
        </p:blipFill>
        <p:spPr>
          <a:xfrm>
            <a:off x="6233100" y="1365625"/>
            <a:ext cx="2239350" cy="22393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chemeClr val="lt2"/>
                </a:solidFill>
                <a:latin typeface="Oswald"/>
                <a:ea typeface="Oswald"/>
                <a:cs typeface="Oswald"/>
                <a:sym typeface="Oswald"/>
              </a:rPr>
              <a:t>Anexos</a:t>
            </a:r>
            <a:endParaRPr>
              <a:solidFill>
                <a:schemeClr val="lt2"/>
              </a:solidFill>
              <a:latin typeface="Oswald"/>
              <a:ea typeface="Oswald"/>
              <a:cs typeface="Oswald"/>
              <a:sym typeface="Oswald"/>
            </a:endParaRPr>
          </a:p>
        </p:txBody>
      </p:sp>
      <p:sp>
        <p:nvSpPr>
          <p:cNvPr id="534" name="Google Shape;534;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
        <p:nvSpPr>
          <p:cNvPr id="535" name="Google Shape;535;p69"/>
          <p:cNvSpPr txBox="1"/>
          <p:nvPr/>
        </p:nvSpPr>
        <p:spPr>
          <a:xfrm>
            <a:off x="311700" y="1058225"/>
            <a:ext cx="8010600" cy="38727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accent5"/>
              </a:buClr>
              <a:buSzPts val="1800"/>
              <a:buFont typeface="Oswald"/>
              <a:buChar char="●"/>
            </a:pPr>
            <a:r>
              <a:rPr lang="es" sz="1800">
                <a:solidFill>
                  <a:schemeClr val="dk1"/>
                </a:solidFill>
                <a:latin typeface="Oswald"/>
                <a:ea typeface="Oswald"/>
                <a:cs typeface="Oswald"/>
                <a:sym typeface="Oswald"/>
              </a:rPr>
              <a:t>Matriz RACI: </a:t>
            </a:r>
            <a:r>
              <a:rPr lang="es" sz="1800" u="sng">
                <a:solidFill>
                  <a:schemeClr val="accent5"/>
                </a:solidFill>
                <a:latin typeface="Oswald"/>
                <a:ea typeface="Oswald"/>
                <a:cs typeface="Oswald"/>
                <a:sym typeface="Oswald"/>
                <a:hlinkClick r:id="rId3">
                  <a:extLst>
                    <a:ext uri="{A12FA001-AC4F-418D-AE19-62706E023703}">
                      <ahyp:hlinkClr val="tx"/>
                    </a:ext>
                  </a:extLst>
                </a:hlinkClick>
              </a:rPr>
              <a:t>https://docs.google.com/spreadsheets/d/15wAL7jvkTYeHhJMhPLgXYqL_fMOFKsbW7GQF3Z_89yI/edit?usp=sharing</a:t>
            </a:r>
            <a:endParaRPr sz="1800">
              <a:solidFill>
                <a:schemeClr val="accent5"/>
              </a:solidFill>
              <a:latin typeface="Oswald"/>
              <a:ea typeface="Oswald"/>
              <a:cs typeface="Oswald"/>
              <a:sym typeface="Oswald"/>
            </a:endParaRPr>
          </a:p>
          <a:p>
            <a:pPr indent="-342900" lvl="0" marL="457200" rtl="0" algn="l">
              <a:lnSpc>
                <a:spcPct val="115000"/>
              </a:lnSpc>
              <a:spcBef>
                <a:spcPts val="0"/>
              </a:spcBef>
              <a:spcAft>
                <a:spcPts val="0"/>
              </a:spcAft>
              <a:buClr>
                <a:schemeClr val="accent5"/>
              </a:buClr>
              <a:buSzPts val="1800"/>
              <a:buFont typeface="Oswald"/>
              <a:buChar char="●"/>
            </a:pPr>
            <a:r>
              <a:rPr lang="es" sz="1800">
                <a:solidFill>
                  <a:schemeClr val="dk1"/>
                </a:solidFill>
                <a:latin typeface="Oswald"/>
                <a:ea typeface="Oswald"/>
                <a:cs typeface="Oswald"/>
                <a:sym typeface="Oswald"/>
              </a:rPr>
              <a:t>Carta Gantt: </a:t>
            </a:r>
            <a:r>
              <a:rPr lang="es" sz="1800" u="sng">
                <a:solidFill>
                  <a:schemeClr val="accent5"/>
                </a:solidFill>
                <a:latin typeface="Oswald"/>
                <a:ea typeface="Oswald"/>
                <a:cs typeface="Oswald"/>
                <a:sym typeface="Oswald"/>
                <a:hlinkClick r:id="rId4">
                  <a:extLst>
                    <a:ext uri="{A12FA001-AC4F-418D-AE19-62706E023703}">
                      <ahyp:hlinkClr val="tx"/>
                    </a:ext>
                  </a:extLst>
                </a:hlinkClick>
              </a:rPr>
              <a:t>https://docs.google.com/spreadsheets/d/1vHg63sLriusyNVUdobOkRINltshOuoQq/edit?usp=sharing&amp;ouid=106136919665436645658&amp;rtpof=true&amp;sd=true</a:t>
            </a:r>
            <a:endParaRPr sz="1800">
              <a:solidFill>
                <a:schemeClr val="accent5"/>
              </a:solidFill>
              <a:latin typeface="Old Standard TT"/>
              <a:ea typeface="Old Standard TT"/>
              <a:cs typeface="Old Standard TT"/>
              <a:sym typeface="Old Standard TT"/>
            </a:endParaRPr>
          </a:p>
          <a:p>
            <a:pPr indent="-342900" lvl="0" marL="457200" rtl="0" algn="l">
              <a:lnSpc>
                <a:spcPct val="115000"/>
              </a:lnSpc>
              <a:spcBef>
                <a:spcPts val="0"/>
              </a:spcBef>
              <a:spcAft>
                <a:spcPts val="0"/>
              </a:spcAft>
              <a:buClr>
                <a:schemeClr val="accent5"/>
              </a:buClr>
              <a:buSzPts val="1800"/>
              <a:buFont typeface="Old Standard TT"/>
              <a:buChar char="●"/>
            </a:pPr>
            <a:r>
              <a:rPr lang="es" sz="1800">
                <a:solidFill>
                  <a:schemeClr val="dk1"/>
                </a:solidFill>
                <a:latin typeface="Oswald"/>
                <a:ea typeface="Oswald"/>
                <a:cs typeface="Oswald"/>
                <a:sym typeface="Oswald"/>
              </a:rPr>
              <a:t>RFC 959:</a:t>
            </a:r>
            <a:endParaRPr sz="1800">
              <a:solidFill>
                <a:schemeClr val="dk1"/>
              </a:solidFill>
              <a:latin typeface="Oswald"/>
              <a:ea typeface="Oswald"/>
              <a:cs typeface="Oswald"/>
              <a:sym typeface="Oswald"/>
            </a:endParaRPr>
          </a:p>
          <a:p>
            <a:pPr indent="-457200" lvl="0" marL="914400" rtl="0" algn="l">
              <a:lnSpc>
                <a:spcPct val="200000"/>
              </a:lnSpc>
              <a:spcBef>
                <a:spcPts val="1200"/>
              </a:spcBef>
              <a:spcAft>
                <a:spcPts val="0"/>
              </a:spcAft>
              <a:buNone/>
            </a:pPr>
            <a:r>
              <a:rPr lang="es" sz="1800" u="sng">
                <a:solidFill>
                  <a:schemeClr val="accent5"/>
                </a:solidFill>
                <a:latin typeface="Oswald"/>
                <a:ea typeface="Oswald"/>
                <a:cs typeface="Oswald"/>
                <a:sym typeface="Oswald"/>
              </a:rPr>
              <a:t>Postel, J., &amp; Reynolds, J. (1985). File transfer protocol. https://doi.org/10.17487/rfc0959</a:t>
            </a:r>
            <a:endParaRPr sz="1200">
              <a:solidFill>
                <a:schemeClr val="dk1"/>
              </a:solidFill>
            </a:endParaRPr>
          </a:p>
          <a:p>
            <a:pPr indent="0" lvl="0" marL="457200" rtl="0" algn="l">
              <a:lnSpc>
                <a:spcPct val="115000"/>
              </a:lnSpc>
              <a:spcBef>
                <a:spcPts val="0"/>
              </a:spcBef>
              <a:spcAft>
                <a:spcPts val="0"/>
              </a:spcAft>
              <a:buNone/>
            </a:pPr>
            <a:r>
              <a:t/>
            </a:r>
            <a:endParaRPr sz="1800">
              <a:solidFill>
                <a:schemeClr val="accent5"/>
              </a:solidFill>
              <a:latin typeface="Oswald"/>
              <a:ea typeface="Oswald"/>
              <a:cs typeface="Oswald"/>
              <a:sym typeface="Oswald"/>
            </a:endParaRPr>
          </a:p>
          <a:p>
            <a:pPr indent="0" lvl="0" marL="457200" rtl="0" algn="l">
              <a:lnSpc>
                <a:spcPct val="115000"/>
              </a:lnSpc>
              <a:spcBef>
                <a:spcPts val="1200"/>
              </a:spcBef>
              <a:spcAft>
                <a:spcPts val="1200"/>
              </a:spcAft>
              <a:buNone/>
            </a:pPr>
            <a:r>
              <a:t/>
            </a:r>
            <a:endParaRPr sz="1800">
              <a:solidFill>
                <a:schemeClr val="accent5"/>
              </a:solidFill>
              <a:latin typeface="Oswald"/>
              <a:ea typeface="Oswald"/>
              <a:cs typeface="Oswald"/>
              <a:sym typeface="Oswa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8" name="Shape 98"/>
        <p:cNvGrpSpPr/>
        <p:nvPr/>
      </p:nvGrpSpPr>
      <p:grpSpPr>
        <a:xfrm>
          <a:off x="0" y="0"/>
          <a:ext cx="0" cy="0"/>
          <a:chOff x="0" y="0"/>
          <a:chExt cx="0" cy="0"/>
        </a:xfrm>
      </p:grpSpPr>
      <p:sp>
        <p:nvSpPr>
          <p:cNvPr id="99" name="Google Shape;99;p18"/>
          <p:cNvSpPr txBox="1"/>
          <p:nvPr>
            <p:ph type="title"/>
          </p:nvPr>
        </p:nvSpPr>
        <p:spPr>
          <a:xfrm>
            <a:off x="311700" y="23877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solidFill>
                  <a:schemeClr val="lt2"/>
                </a:solidFill>
                <a:latin typeface="Oswald"/>
                <a:ea typeface="Oswald"/>
                <a:cs typeface="Oswald"/>
                <a:sym typeface="Oswald"/>
              </a:rPr>
              <a:t>Objetivos Específicos</a:t>
            </a:r>
            <a:endParaRPr>
              <a:solidFill>
                <a:schemeClr val="lt2"/>
              </a:solidFill>
              <a:latin typeface="Oswald"/>
              <a:ea typeface="Oswald"/>
              <a:cs typeface="Oswald"/>
              <a:sym typeface="Oswald"/>
            </a:endParaRPr>
          </a:p>
        </p:txBody>
      </p:sp>
      <p:sp>
        <p:nvSpPr>
          <p:cNvPr id="100" name="Google Shape;100;p18"/>
          <p:cNvSpPr txBox="1"/>
          <p:nvPr>
            <p:ph idx="1" type="body"/>
          </p:nvPr>
        </p:nvSpPr>
        <p:spPr>
          <a:xfrm>
            <a:off x="0" y="1058225"/>
            <a:ext cx="1828800" cy="3704400"/>
          </a:xfrm>
          <a:prstGeom prst="rect">
            <a:avLst/>
          </a:prstGeom>
          <a:ln cap="flat" cmpd="sng" w="2857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None/>
            </a:pPr>
            <a:r>
              <a:rPr lang="es">
                <a:latin typeface="Oswald"/>
                <a:ea typeface="Oswald"/>
                <a:cs typeface="Oswald"/>
                <a:sym typeface="Oswald"/>
              </a:rPr>
              <a:t>1</a:t>
            </a:r>
            <a:endParaRPr>
              <a:latin typeface="Oswald"/>
              <a:ea typeface="Oswald"/>
              <a:cs typeface="Oswald"/>
              <a:sym typeface="Oswald"/>
            </a:endParaRPr>
          </a:p>
          <a:p>
            <a:pPr indent="0" lvl="0" marL="0" rtl="0" algn="l">
              <a:spcBef>
                <a:spcPts val="1200"/>
              </a:spcBef>
              <a:spcAft>
                <a:spcPts val="1200"/>
              </a:spcAft>
              <a:buNone/>
            </a:pPr>
            <a:r>
              <a:rPr lang="es" sz="1500">
                <a:latin typeface="Oswald"/>
                <a:ea typeface="Oswald"/>
                <a:cs typeface="Oswald"/>
                <a:sym typeface="Oswald"/>
              </a:rPr>
              <a:t>Construir el diagrama de red en Packet Tracer, establecer la comunicación entre dispositivos cableados e inalámbricos; hacer uso de DHCP e IP estática para servidores internos (HTTP, FPT, SMPT/IMAP y DNS)</a:t>
            </a:r>
            <a:endParaRPr sz="1500">
              <a:latin typeface="Oswald"/>
              <a:ea typeface="Oswald"/>
              <a:cs typeface="Oswald"/>
              <a:sym typeface="Oswald"/>
            </a:endParaRPr>
          </a:p>
        </p:txBody>
      </p:sp>
      <p:sp>
        <p:nvSpPr>
          <p:cNvPr id="101" name="Google Shape;101;p18"/>
          <p:cNvSpPr txBox="1"/>
          <p:nvPr>
            <p:ph idx="1" type="body"/>
          </p:nvPr>
        </p:nvSpPr>
        <p:spPr>
          <a:xfrm>
            <a:off x="1828800" y="1058225"/>
            <a:ext cx="1828800" cy="3704400"/>
          </a:xfrm>
          <a:prstGeom prst="rect">
            <a:avLst/>
          </a:prstGeom>
          <a:ln cap="flat" cmpd="sng" w="2857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None/>
            </a:pPr>
            <a:r>
              <a:rPr lang="es">
                <a:latin typeface="Oswald"/>
                <a:ea typeface="Oswald"/>
                <a:cs typeface="Oswald"/>
                <a:sym typeface="Oswald"/>
              </a:rPr>
              <a:t>2</a:t>
            </a:r>
            <a:endParaRPr>
              <a:latin typeface="Oswald"/>
              <a:ea typeface="Oswald"/>
              <a:cs typeface="Oswald"/>
              <a:sym typeface="Oswald"/>
            </a:endParaRPr>
          </a:p>
          <a:p>
            <a:pPr indent="0" lvl="0" marL="0" rtl="0" algn="l">
              <a:spcBef>
                <a:spcPts val="1200"/>
              </a:spcBef>
              <a:spcAft>
                <a:spcPts val="1200"/>
              </a:spcAft>
              <a:buNone/>
            </a:pPr>
            <a:r>
              <a:rPr lang="es" sz="1500">
                <a:latin typeface="Oswald"/>
                <a:ea typeface="Oswald"/>
                <a:cs typeface="Oswald"/>
                <a:sym typeface="Oswald"/>
              </a:rPr>
              <a:t>Registrar tráfico de red en Packet Tracer con interacciones simuladas de servidores (revisión de protocolos)</a:t>
            </a:r>
            <a:endParaRPr sz="1500">
              <a:latin typeface="Oswald"/>
              <a:ea typeface="Oswald"/>
              <a:cs typeface="Oswald"/>
              <a:sym typeface="Oswald"/>
            </a:endParaRPr>
          </a:p>
        </p:txBody>
      </p:sp>
      <p:sp>
        <p:nvSpPr>
          <p:cNvPr id="102" name="Google Shape;102;p18"/>
          <p:cNvSpPr txBox="1"/>
          <p:nvPr>
            <p:ph idx="1" type="body"/>
          </p:nvPr>
        </p:nvSpPr>
        <p:spPr>
          <a:xfrm>
            <a:off x="3657600" y="1058225"/>
            <a:ext cx="1828800" cy="3704400"/>
          </a:xfrm>
          <a:prstGeom prst="rect">
            <a:avLst/>
          </a:prstGeom>
          <a:ln cap="flat" cmpd="sng" w="2857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None/>
            </a:pPr>
            <a:r>
              <a:rPr lang="es">
                <a:latin typeface="Oswald"/>
                <a:ea typeface="Oswald"/>
                <a:cs typeface="Oswald"/>
                <a:sym typeface="Oswald"/>
              </a:rPr>
              <a:t>3</a:t>
            </a:r>
            <a:endParaRPr>
              <a:latin typeface="Oswald"/>
              <a:ea typeface="Oswald"/>
              <a:cs typeface="Oswald"/>
              <a:sym typeface="Oswald"/>
            </a:endParaRPr>
          </a:p>
          <a:p>
            <a:pPr indent="0" lvl="0" marL="0" rtl="0" algn="l">
              <a:spcBef>
                <a:spcPts val="1200"/>
              </a:spcBef>
              <a:spcAft>
                <a:spcPts val="1200"/>
              </a:spcAft>
              <a:buNone/>
            </a:pPr>
            <a:r>
              <a:rPr lang="es" sz="1500">
                <a:latin typeface="Oswald"/>
                <a:ea typeface="Oswald"/>
                <a:cs typeface="Oswald"/>
                <a:sym typeface="Oswald"/>
              </a:rPr>
              <a:t>Estudiar tráfico real de los protocolos con Wireshark; identificar patrones de comms y funcionamiento en redes reales</a:t>
            </a:r>
            <a:endParaRPr sz="1500">
              <a:latin typeface="Oswald"/>
              <a:ea typeface="Oswald"/>
              <a:cs typeface="Oswald"/>
              <a:sym typeface="Oswald"/>
            </a:endParaRPr>
          </a:p>
        </p:txBody>
      </p:sp>
      <p:sp>
        <p:nvSpPr>
          <p:cNvPr id="103" name="Google Shape;103;p18"/>
          <p:cNvSpPr txBox="1"/>
          <p:nvPr>
            <p:ph idx="1" type="body"/>
          </p:nvPr>
        </p:nvSpPr>
        <p:spPr>
          <a:xfrm>
            <a:off x="5486400" y="1058225"/>
            <a:ext cx="1828800" cy="3704400"/>
          </a:xfrm>
          <a:prstGeom prst="rect">
            <a:avLst/>
          </a:prstGeom>
          <a:ln cap="flat" cmpd="sng" w="28575">
            <a:solidFill>
              <a:srgbClr val="000000"/>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s">
                <a:latin typeface="Oswald"/>
                <a:ea typeface="Oswald"/>
                <a:cs typeface="Oswald"/>
                <a:sym typeface="Oswald"/>
              </a:rPr>
              <a:t>4</a:t>
            </a:r>
            <a:endParaRPr>
              <a:latin typeface="Oswald"/>
              <a:ea typeface="Oswald"/>
              <a:cs typeface="Oswald"/>
              <a:sym typeface="Oswald"/>
            </a:endParaRPr>
          </a:p>
          <a:p>
            <a:pPr indent="0" lvl="0" marL="0" rtl="0" algn="l">
              <a:spcBef>
                <a:spcPts val="1200"/>
              </a:spcBef>
              <a:spcAft>
                <a:spcPts val="1200"/>
              </a:spcAft>
              <a:buNone/>
            </a:pPr>
            <a:r>
              <a:rPr lang="es" sz="1500">
                <a:latin typeface="Oswald"/>
                <a:ea typeface="Oswald"/>
                <a:cs typeface="Oswald"/>
                <a:sym typeface="Oswald"/>
              </a:rPr>
              <a:t>Analizar y contrastar los resultados obtenidos en la simulación de Packet Tracer y las capturas de Wireshark con la teoría oficial de los protocolos definida en las RFCs, destacando similitudes, diferencias y posibles causas de estas variaciones.</a:t>
            </a:r>
            <a:endParaRPr sz="1500">
              <a:latin typeface="Oswald"/>
              <a:ea typeface="Oswald"/>
              <a:cs typeface="Oswald"/>
              <a:sym typeface="Oswald"/>
            </a:endParaRPr>
          </a:p>
        </p:txBody>
      </p:sp>
      <p:sp>
        <p:nvSpPr>
          <p:cNvPr id="104" name="Google Shape;104;p18"/>
          <p:cNvSpPr txBox="1"/>
          <p:nvPr>
            <p:ph idx="1" type="body"/>
          </p:nvPr>
        </p:nvSpPr>
        <p:spPr>
          <a:xfrm>
            <a:off x="7315200" y="1058225"/>
            <a:ext cx="1828800" cy="3704400"/>
          </a:xfrm>
          <a:prstGeom prst="rect">
            <a:avLst/>
          </a:prstGeom>
          <a:ln cap="flat" cmpd="sng" w="28575">
            <a:solidFill>
              <a:srgbClr val="000000"/>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s">
                <a:latin typeface="Oswald"/>
                <a:ea typeface="Oswald"/>
                <a:cs typeface="Oswald"/>
                <a:sym typeface="Oswald"/>
              </a:rPr>
              <a:t>5</a:t>
            </a:r>
            <a:endParaRPr>
              <a:latin typeface="Oswald"/>
              <a:ea typeface="Oswald"/>
              <a:cs typeface="Oswald"/>
              <a:sym typeface="Oswald"/>
            </a:endParaRPr>
          </a:p>
          <a:p>
            <a:pPr indent="0" lvl="0" marL="0" rtl="0" algn="l">
              <a:spcBef>
                <a:spcPts val="1200"/>
              </a:spcBef>
              <a:spcAft>
                <a:spcPts val="1200"/>
              </a:spcAft>
              <a:buNone/>
            </a:pPr>
            <a:r>
              <a:rPr lang="es" sz="1500">
                <a:latin typeface="Oswald"/>
                <a:ea typeface="Oswald"/>
                <a:cs typeface="Oswald"/>
                <a:sym typeface="Oswald"/>
              </a:rPr>
              <a:t>Redactar un informe técnico que incluya el análisis del tráfico, evidencias de las capturas, discrepancias entre la simulación y la realidad, explicaciones basadas en la teoría y conclusiones sobre el comportamiento de los protocolos en distintos entornos.</a:t>
            </a:r>
            <a:endParaRPr sz="1500">
              <a:latin typeface="Oswald"/>
              <a:ea typeface="Oswald"/>
              <a:cs typeface="Oswald"/>
              <a:sym typeface="Oswald"/>
            </a:endParaRPr>
          </a:p>
        </p:txBody>
      </p:sp>
      <p:sp>
        <p:nvSpPr>
          <p:cNvPr id="105" name="Google Shape;105;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265500" y="1382350"/>
            <a:ext cx="4045200" cy="1333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s">
                <a:latin typeface="Oswald Medium"/>
                <a:ea typeface="Oswald Medium"/>
                <a:cs typeface="Oswald Medium"/>
                <a:sym typeface="Oswald Medium"/>
              </a:rPr>
              <a:t>Actividades y Planificación</a:t>
            </a:r>
            <a:endParaRPr>
              <a:latin typeface="Oswald Medium"/>
              <a:ea typeface="Oswald Medium"/>
              <a:cs typeface="Oswald Medium"/>
              <a:sym typeface="Oswald Medium"/>
            </a:endParaRPr>
          </a:p>
        </p:txBody>
      </p:sp>
      <p:sp>
        <p:nvSpPr>
          <p:cNvPr id="111" name="Google Shape;111;p1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a:latin typeface="Oswald"/>
                <a:ea typeface="Oswald"/>
                <a:cs typeface="Oswald"/>
                <a:sym typeface="Oswald"/>
              </a:rPr>
              <a:t>Listado de Actividades</a:t>
            </a:r>
            <a:endParaRPr>
              <a:latin typeface="Oswald"/>
              <a:ea typeface="Oswald"/>
              <a:cs typeface="Oswald"/>
              <a:sym typeface="Oswald"/>
            </a:endParaRPr>
          </a:p>
        </p:txBody>
      </p:sp>
      <p:sp>
        <p:nvSpPr>
          <p:cNvPr id="112" name="Google Shape;112;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113" name="Google Shape;113;p19" title="portapapeles.png"/>
          <p:cNvPicPr preferRelativeResize="0"/>
          <p:nvPr/>
        </p:nvPicPr>
        <p:blipFill>
          <a:blip r:embed="rId3">
            <a:alphaModFix/>
          </a:blip>
          <a:stretch>
            <a:fillRect/>
          </a:stretch>
        </p:blipFill>
        <p:spPr>
          <a:xfrm>
            <a:off x="5305725" y="988387"/>
            <a:ext cx="3166725" cy="3166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265500" y="1382350"/>
            <a:ext cx="4045200" cy="1333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s">
                <a:latin typeface="Oswald"/>
                <a:ea typeface="Oswald"/>
                <a:cs typeface="Oswald"/>
                <a:sym typeface="Oswald"/>
              </a:rPr>
              <a:t>Objetivo Específico N°1</a:t>
            </a:r>
            <a:endParaRPr>
              <a:latin typeface="Oswald"/>
              <a:ea typeface="Oswald"/>
              <a:cs typeface="Oswald"/>
              <a:sym typeface="Oswald"/>
            </a:endParaRPr>
          </a:p>
        </p:txBody>
      </p:sp>
      <p:sp>
        <p:nvSpPr>
          <p:cNvPr id="119" name="Google Shape;119;p20"/>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Font typeface="Oswald"/>
              <a:buChar char="●"/>
            </a:pPr>
            <a:r>
              <a:rPr lang="es">
                <a:latin typeface="Oswald"/>
                <a:ea typeface="Oswald"/>
                <a:cs typeface="Oswald"/>
                <a:sym typeface="Oswald"/>
              </a:rPr>
              <a:t>Diseñar la distribución de los elementos de la red para implementarla en Packet Tracer.</a:t>
            </a:r>
            <a:br>
              <a:rPr lang="es">
                <a:latin typeface="Oswald"/>
                <a:ea typeface="Oswald"/>
                <a:cs typeface="Oswald"/>
                <a:sym typeface="Oswald"/>
              </a:rPr>
            </a:br>
            <a:endParaRPr>
              <a:latin typeface="Oswald"/>
              <a:ea typeface="Oswald"/>
              <a:cs typeface="Oswald"/>
              <a:sym typeface="Oswald"/>
            </a:endParaRPr>
          </a:p>
          <a:p>
            <a:pPr indent="-342900" lvl="0" marL="457200" rtl="0" algn="l">
              <a:spcBef>
                <a:spcPts val="0"/>
              </a:spcBef>
              <a:spcAft>
                <a:spcPts val="0"/>
              </a:spcAft>
              <a:buSzPts val="1800"/>
              <a:buFont typeface="Oswald"/>
              <a:buChar char="●"/>
            </a:pPr>
            <a:r>
              <a:rPr lang="es">
                <a:latin typeface="Oswald"/>
                <a:ea typeface="Oswald"/>
                <a:cs typeface="Oswald"/>
                <a:sym typeface="Oswald"/>
              </a:rPr>
              <a:t>Configurar y simular el correcto funcionamiento de la red teórica en Packet Tracer.</a:t>
            </a:r>
            <a:br>
              <a:rPr lang="es">
                <a:latin typeface="Oswald"/>
                <a:ea typeface="Oswald"/>
                <a:cs typeface="Oswald"/>
                <a:sym typeface="Oswald"/>
              </a:rPr>
            </a:br>
            <a:endParaRPr>
              <a:latin typeface="Oswald"/>
              <a:ea typeface="Oswald"/>
              <a:cs typeface="Oswald"/>
              <a:sym typeface="Oswald"/>
            </a:endParaRPr>
          </a:p>
          <a:p>
            <a:pPr indent="-342900" lvl="0" marL="457200" rtl="0" algn="l">
              <a:spcBef>
                <a:spcPts val="0"/>
              </a:spcBef>
              <a:spcAft>
                <a:spcPts val="0"/>
              </a:spcAft>
              <a:buSzPts val="1800"/>
              <a:buFont typeface="Oswald"/>
              <a:buChar char="●"/>
            </a:pPr>
            <a:r>
              <a:rPr lang="es">
                <a:latin typeface="Oswald"/>
                <a:ea typeface="Oswald"/>
                <a:cs typeface="Oswald"/>
                <a:sym typeface="Oswald"/>
              </a:rPr>
              <a:t>Verificar que el modelo teórico cumpla con los objetivos establecidos.</a:t>
            </a:r>
            <a:endParaRPr>
              <a:latin typeface="Oswald"/>
              <a:ea typeface="Oswald"/>
              <a:cs typeface="Oswald"/>
              <a:sym typeface="Oswald"/>
            </a:endParaRPr>
          </a:p>
        </p:txBody>
      </p:sp>
      <p:sp>
        <p:nvSpPr>
          <p:cNvPr id="120" name="Google Shape;120;p20"/>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sz="1800">
                <a:latin typeface="Oswald"/>
                <a:ea typeface="Oswald"/>
                <a:cs typeface="Oswald"/>
                <a:sym typeface="Oswald"/>
              </a:rPr>
              <a:t>Sobre la configuración: Simular y configurar una red en Packet Tracer, asegurando la conectividad entre dispositivos cableados e inalámbricos.</a:t>
            </a:r>
            <a:endParaRPr sz="2800">
              <a:latin typeface="Oswald"/>
              <a:ea typeface="Oswald"/>
              <a:cs typeface="Oswald"/>
              <a:sym typeface="Oswald"/>
            </a:endParaRPr>
          </a:p>
        </p:txBody>
      </p:sp>
      <p:sp>
        <p:nvSpPr>
          <p:cNvPr id="121" name="Google Shape;121;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1"/>
          <p:cNvSpPr txBox="1"/>
          <p:nvPr>
            <p:ph type="title"/>
          </p:nvPr>
        </p:nvSpPr>
        <p:spPr>
          <a:xfrm>
            <a:off x="265500" y="1382350"/>
            <a:ext cx="4045200" cy="1333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s">
                <a:latin typeface="Oswald"/>
                <a:ea typeface="Oswald"/>
                <a:cs typeface="Oswald"/>
                <a:sym typeface="Oswald"/>
              </a:rPr>
              <a:t>Objetivo Específico N°2</a:t>
            </a:r>
            <a:endParaRPr>
              <a:latin typeface="Oswald"/>
              <a:ea typeface="Oswald"/>
              <a:cs typeface="Oswald"/>
              <a:sym typeface="Oswald"/>
            </a:endParaRPr>
          </a:p>
        </p:txBody>
      </p:sp>
      <p:sp>
        <p:nvSpPr>
          <p:cNvPr id="127" name="Google Shape;127;p21"/>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Font typeface="Oswald"/>
              <a:buChar char="●"/>
            </a:pPr>
            <a:r>
              <a:rPr lang="es">
                <a:latin typeface="Oswald"/>
                <a:ea typeface="Oswald"/>
                <a:cs typeface="Oswald"/>
                <a:sym typeface="Oswald"/>
              </a:rPr>
              <a:t>Simular interacciones con las configuraciones establecidas en el simulador.</a:t>
            </a:r>
            <a:br>
              <a:rPr lang="es">
                <a:latin typeface="Oswald"/>
                <a:ea typeface="Oswald"/>
                <a:cs typeface="Oswald"/>
                <a:sym typeface="Oswald"/>
              </a:rPr>
            </a:br>
            <a:endParaRPr>
              <a:latin typeface="Oswald"/>
              <a:ea typeface="Oswald"/>
              <a:cs typeface="Oswald"/>
              <a:sym typeface="Oswald"/>
            </a:endParaRPr>
          </a:p>
          <a:p>
            <a:pPr indent="-342900" lvl="0" marL="457200" rtl="0" algn="l">
              <a:spcBef>
                <a:spcPts val="0"/>
              </a:spcBef>
              <a:spcAft>
                <a:spcPts val="0"/>
              </a:spcAft>
              <a:buSzPts val="1800"/>
              <a:buFont typeface="Oswald"/>
              <a:buChar char="●"/>
            </a:pPr>
            <a:r>
              <a:rPr lang="es">
                <a:latin typeface="Oswald"/>
                <a:ea typeface="Oswald"/>
                <a:cs typeface="Oswald"/>
                <a:sym typeface="Oswald"/>
              </a:rPr>
              <a:t>Recopilar datos sobre el comportamiento de los protocolos en la simulación.</a:t>
            </a:r>
            <a:br>
              <a:rPr lang="es">
                <a:latin typeface="Oswald"/>
                <a:ea typeface="Oswald"/>
                <a:cs typeface="Oswald"/>
                <a:sym typeface="Oswald"/>
              </a:rPr>
            </a:br>
            <a:endParaRPr>
              <a:latin typeface="Oswald"/>
              <a:ea typeface="Oswald"/>
              <a:cs typeface="Oswald"/>
              <a:sym typeface="Oswald"/>
            </a:endParaRPr>
          </a:p>
          <a:p>
            <a:pPr indent="-342900" lvl="0" marL="457200" rtl="0" algn="l">
              <a:spcBef>
                <a:spcPts val="0"/>
              </a:spcBef>
              <a:spcAft>
                <a:spcPts val="0"/>
              </a:spcAft>
              <a:buSzPts val="1800"/>
              <a:buFont typeface="Oswald"/>
              <a:buChar char="●"/>
            </a:pPr>
            <a:r>
              <a:rPr lang="es">
                <a:latin typeface="Oswald"/>
                <a:ea typeface="Oswald"/>
                <a:cs typeface="Oswald"/>
                <a:sym typeface="Oswald"/>
              </a:rPr>
              <a:t>Documentar y analizar la información obtenida.</a:t>
            </a:r>
            <a:endParaRPr>
              <a:latin typeface="Oswald"/>
              <a:ea typeface="Oswald"/>
              <a:cs typeface="Oswald"/>
              <a:sym typeface="Oswald"/>
            </a:endParaRPr>
          </a:p>
        </p:txBody>
      </p:sp>
      <p:sp>
        <p:nvSpPr>
          <p:cNvPr id="128" name="Google Shape;128;p21"/>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sz="1800">
                <a:latin typeface="Oswald"/>
                <a:ea typeface="Oswald"/>
                <a:cs typeface="Oswald"/>
                <a:sym typeface="Oswald"/>
              </a:rPr>
              <a:t>Sobre la generación de tráfico: Capturar y analizar tráfico en Packet Tracer, evaluando el comportamiento de los protocolos de aplicación.</a:t>
            </a:r>
            <a:endParaRPr sz="1800">
              <a:latin typeface="Oswald"/>
              <a:ea typeface="Oswald"/>
              <a:cs typeface="Oswald"/>
              <a:sym typeface="Oswald"/>
            </a:endParaRPr>
          </a:p>
        </p:txBody>
      </p:sp>
      <p:sp>
        <p:nvSpPr>
          <p:cNvPr id="129" name="Google Shape;129;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